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maranth Bold" panose="020B0604020202020204" charset="0"/>
      <p:regular r:id="rId13"/>
    </p:embeddedFont>
    <p:embeddedFont>
      <p:font typeface="Canva Sans" panose="020B0604020202020204" charset="0"/>
      <p:regular r:id="rId14"/>
    </p:embeddedFont>
    <p:embeddedFont>
      <p:font typeface="Canva Sans Bold" panose="020B0604020202020204" charset="0"/>
      <p:regular r:id="rId15"/>
    </p:embeddedFont>
    <p:embeddedFont>
      <p:font typeface="Hammersmith One" panose="02010703030501060504" pitchFamily="2" charset="0"/>
      <p:regular r:id="rId16"/>
    </p:embeddedFont>
    <p:embeddedFont>
      <p:font typeface="Montserrat Classic" panose="020B0604020202020204" charset="0"/>
      <p:regular r:id="rId17"/>
    </p:embeddedFont>
    <p:embeddedFont>
      <p:font typeface="Montserrat Classic Bold" panose="020B0604020202020204" charset="0"/>
      <p:regular r:id="rId18"/>
    </p:embeddedFont>
    <p:embeddedFont>
      <p:font typeface="Roboto Bold" panose="020B0604020202020204" charset="0"/>
      <p:regular r:id="rId19"/>
    </p:embeddedFont>
    <p:embeddedFont>
      <p:font typeface="Rosario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34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rati Karmakar" userId="5edb27a425c7d362" providerId="LiveId" clId="{647D811F-58FA-47ED-A04A-DAAA2C08B75E}"/>
    <pc:docChg chg="modSld">
      <pc:chgData name="Debarati Karmakar" userId="5edb27a425c7d362" providerId="LiveId" clId="{647D811F-58FA-47ED-A04A-DAAA2C08B75E}" dt="2024-07-12T07:04:05.381" v="10" actId="1076"/>
      <pc:docMkLst>
        <pc:docMk/>
      </pc:docMkLst>
      <pc:sldChg chg="modSp mod">
        <pc:chgData name="Debarati Karmakar" userId="5edb27a425c7d362" providerId="LiveId" clId="{647D811F-58FA-47ED-A04A-DAAA2C08B75E}" dt="2024-07-12T07:04:05.381" v="10" actId="1076"/>
        <pc:sldMkLst>
          <pc:docMk/>
          <pc:sldMk cId="0" sldId="256"/>
        </pc:sldMkLst>
        <pc:spChg chg="mod">
          <ac:chgData name="Debarati Karmakar" userId="5edb27a425c7d362" providerId="LiveId" clId="{647D811F-58FA-47ED-A04A-DAAA2C08B75E}" dt="2024-07-12T07:04:05.381" v="10" actId="1076"/>
          <ac:spMkLst>
            <pc:docMk/>
            <pc:sldMk cId="0" sldId="256"/>
            <ac:spMk id="2" creationId="{00000000-0000-0000-0000-000000000000}"/>
          </ac:spMkLst>
        </pc:spChg>
      </pc:sldChg>
      <pc:sldChg chg="modSp mod">
        <pc:chgData name="Debarati Karmakar" userId="5edb27a425c7d362" providerId="LiveId" clId="{647D811F-58FA-47ED-A04A-DAAA2C08B75E}" dt="2024-07-12T06:38:44.851" v="4" actId="1076"/>
        <pc:sldMkLst>
          <pc:docMk/>
          <pc:sldMk cId="0" sldId="259"/>
        </pc:sldMkLst>
        <pc:spChg chg="mod">
          <ac:chgData name="Debarati Karmakar" userId="5edb27a425c7d362" providerId="LiveId" clId="{647D811F-58FA-47ED-A04A-DAAA2C08B75E}" dt="2024-07-12T06:38:44.851" v="4" actId="1076"/>
          <ac:spMkLst>
            <pc:docMk/>
            <pc:sldMk cId="0" sldId="259"/>
            <ac:spMk id="8" creationId="{00000000-0000-0000-0000-000000000000}"/>
          </ac:spMkLst>
        </pc:spChg>
      </pc:sldChg>
      <pc:sldChg chg="modSp mod">
        <pc:chgData name="Debarati Karmakar" userId="5edb27a425c7d362" providerId="LiveId" clId="{647D811F-58FA-47ED-A04A-DAAA2C08B75E}" dt="2024-07-12T06:39:02.350" v="5" actId="14100"/>
        <pc:sldMkLst>
          <pc:docMk/>
          <pc:sldMk cId="0" sldId="261"/>
        </pc:sldMkLst>
        <pc:spChg chg="mod">
          <ac:chgData name="Debarati Karmakar" userId="5edb27a425c7d362" providerId="LiveId" clId="{647D811F-58FA-47ED-A04A-DAAA2C08B75E}" dt="2024-07-12T06:39:02.350" v="5" actId="14100"/>
          <ac:spMkLst>
            <pc:docMk/>
            <pc:sldMk cId="0" sldId="261"/>
            <ac:spMk id="6" creationId="{00000000-0000-0000-0000-000000000000}"/>
          </ac:spMkLst>
        </pc:spChg>
      </pc:sldChg>
      <pc:sldChg chg="modSp mod">
        <pc:chgData name="Debarati Karmakar" userId="5edb27a425c7d362" providerId="LiveId" clId="{647D811F-58FA-47ED-A04A-DAAA2C08B75E}" dt="2024-07-12T06:39:34.152" v="9" actId="1037"/>
        <pc:sldMkLst>
          <pc:docMk/>
          <pc:sldMk cId="0" sldId="264"/>
        </pc:sldMkLst>
        <pc:spChg chg="mod">
          <ac:chgData name="Debarati Karmakar" userId="5edb27a425c7d362" providerId="LiveId" clId="{647D811F-58FA-47ED-A04A-DAAA2C08B75E}" dt="2024-07-12T06:39:34.152" v="9" actId="1037"/>
          <ac:spMkLst>
            <pc:docMk/>
            <pc:sldMk cId="0" sldId="264"/>
            <ac:spMk id="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965410">
            <a:off x="11948346" y="-740206"/>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212561"/>
            <a:ext cx="3873367" cy="3291166"/>
          </a:xfrm>
          <a:custGeom>
            <a:avLst/>
            <a:gdLst/>
            <a:ahLst/>
            <a:cxnLst/>
            <a:rect l="l" t="t" r="r" b="b"/>
            <a:pathLst>
              <a:path w="3873367" h="3291166">
                <a:moveTo>
                  <a:pt x="0" y="0"/>
                </a:moveTo>
                <a:lnTo>
                  <a:pt x="3873367" y="0"/>
                </a:lnTo>
                <a:lnTo>
                  <a:pt x="3873367" y="3291166"/>
                </a:lnTo>
                <a:lnTo>
                  <a:pt x="0" y="3291166"/>
                </a:lnTo>
                <a:lnTo>
                  <a:pt x="0" y="0"/>
                </a:lnTo>
                <a:close/>
              </a:path>
            </a:pathLst>
          </a:custGeom>
          <a:blipFill>
            <a:blip r:embed="rId6"/>
            <a:stretch>
              <a:fillRect b="-1456"/>
            </a:stretch>
          </a:blipFill>
        </p:spPr>
      </p:sp>
      <p:sp>
        <p:nvSpPr>
          <p:cNvPr id="5" name="TextBox 5"/>
          <p:cNvSpPr txBox="1"/>
          <p:nvPr/>
        </p:nvSpPr>
        <p:spPr>
          <a:xfrm>
            <a:off x="2742226" y="8075029"/>
            <a:ext cx="6983751" cy="455295"/>
          </a:xfrm>
          <a:prstGeom prst="rect">
            <a:avLst/>
          </a:prstGeom>
        </p:spPr>
        <p:txBody>
          <a:bodyPr lIns="0" tIns="0" rIns="0" bIns="0" rtlCol="0" anchor="t">
            <a:spAutoFit/>
          </a:bodyPr>
          <a:lstStyle/>
          <a:p>
            <a:pPr algn="l">
              <a:lnSpc>
                <a:spcPts val="3779"/>
              </a:lnSpc>
            </a:pPr>
            <a:r>
              <a:rPr lang="en-US" sz="2699" spc="134">
                <a:solidFill>
                  <a:srgbClr val="2E2E2E"/>
                </a:solidFill>
                <a:latin typeface="Montserrat Classic"/>
                <a:ea typeface="Montserrat Classic"/>
                <a:cs typeface="Montserrat Classic"/>
                <a:sym typeface="Montserrat Classic"/>
              </a:rPr>
              <a:t>Presentated by Debarati Karmakar</a:t>
            </a:r>
          </a:p>
        </p:txBody>
      </p:sp>
      <p:sp>
        <p:nvSpPr>
          <p:cNvPr id="6" name="TextBox 6"/>
          <p:cNvSpPr txBox="1"/>
          <p:nvPr/>
        </p:nvSpPr>
        <p:spPr>
          <a:xfrm>
            <a:off x="2742226" y="3586481"/>
            <a:ext cx="8464245" cy="4740008"/>
          </a:xfrm>
          <a:prstGeom prst="rect">
            <a:avLst/>
          </a:prstGeom>
        </p:spPr>
        <p:txBody>
          <a:bodyPr lIns="0" tIns="0" rIns="0" bIns="0" rtlCol="0" anchor="t">
            <a:spAutoFit/>
          </a:bodyPr>
          <a:lstStyle/>
          <a:p>
            <a:pPr algn="l">
              <a:lnSpc>
                <a:spcPts val="11004"/>
              </a:lnSpc>
            </a:pPr>
            <a:r>
              <a:rPr lang="en-US" sz="7860">
                <a:solidFill>
                  <a:srgbClr val="55078B"/>
                </a:solidFill>
                <a:latin typeface="Roboto Bold"/>
                <a:ea typeface="Roboto Bold"/>
                <a:cs typeface="Roboto Bold"/>
                <a:sym typeface="Roboto Bold"/>
              </a:rPr>
              <a:t>SHIELD INSURANCE</a:t>
            </a:r>
          </a:p>
          <a:p>
            <a:pPr algn="l">
              <a:lnSpc>
                <a:spcPts val="6334"/>
              </a:lnSpc>
            </a:pPr>
            <a:r>
              <a:rPr lang="en-US" sz="4524">
                <a:solidFill>
                  <a:srgbClr val="2BB4D4"/>
                </a:solidFill>
                <a:latin typeface="Roboto Bold"/>
                <a:ea typeface="Roboto Bold"/>
                <a:cs typeface="Roboto Bold"/>
                <a:sym typeface="Roboto Bold"/>
              </a:rPr>
              <a:t>ANALYSIS</a:t>
            </a:r>
          </a:p>
          <a:p>
            <a:pPr algn="ctr">
              <a:lnSpc>
                <a:spcPts val="9324"/>
              </a:lnSpc>
            </a:pPr>
            <a:endParaRPr lang="en-US" sz="4524">
              <a:solidFill>
                <a:srgbClr val="2BB4D4"/>
              </a:solidFill>
              <a:latin typeface="Roboto Bold"/>
              <a:ea typeface="Roboto Bold"/>
              <a:cs typeface="Roboto Bold"/>
              <a:sym typeface="Roboto Bold"/>
            </a:endParaRPr>
          </a:p>
        </p:txBody>
      </p:sp>
      <p:sp>
        <p:nvSpPr>
          <p:cNvPr id="7" name="Freeform 7"/>
          <p:cNvSpPr/>
          <p:nvPr/>
        </p:nvSpPr>
        <p:spPr>
          <a:xfrm>
            <a:off x="849571" y="7369360"/>
            <a:ext cx="1578330" cy="1506588"/>
          </a:xfrm>
          <a:custGeom>
            <a:avLst/>
            <a:gdLst/>
            <a:ahLst/>
            <a:cxnLst/>
            <a:rect l="l" t="t" r="r" b="b"/>
            <a:pathLst>
              <a:path w="1578330" h="1506588">
                <a:moveTo>
                  <a:pt x="0" y="0"/>
                </a:moveTo>
                <a:lnTo>
                  <a:pt x="1578330" y="0"/>
                </a:lnTo>
                <a:lnTo>
                  <a:pt x="1578330" y="1506588"/>
                </a:lnTo>
                <a:lnTo>
                  <a:pt x="0" y="1506588"/>
                </a:lnTo>
                <a:lnTo>
                  <a:pt x="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15452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309175" y="951873"/>
            <a:ext cx="9669649" cy="1060447"/>
          </a:xfrm>
          <a:prstGeom prst="rect">
            <a:avLst/>
          </a:prstGeom>
        </p:spPr>
        <p:txBody>
          <a:bodyPr lIns="0" tIns="0" rIns="0" bIns="0" rtlCol="0" anchor="t">
            <a:spAutoFit/>
          </a:bodyPr>
          <a:lstStyle/>
          <a:p>
            <a:pPr algn="l">
              <a:lnSpc>
                <a:spcPts val="7999"/>
              </a:lnSpc>
            </a:pPr>
            <a:r>
              <a:rPr lang="en-US" sz="7999">
                <a:solidFill>
                  <a:srgbClr val="004AAD"/>
                </a:solidFill>
                <a:latin typeface="Montserrat Classic Bold"/>
                <a:ea typeface="Montserrat Classic Bold"/>
                <a:cs typeface="Montserrat Classic Bold"/>
                <a:sym typeface="Montserrat Classic Bold"/>
              </a:rPr>
              <a:t>RECOMENDATION </a:t>
            </a:r>
          </a:p>
        </p:txBody>
      </p:sp>
      <p:sp>
        <p:nvSpPr>
          <p:cNvPr id="4" name="Freeform 4"/>
          <p:cNvSpPr/>
          <p:nvPr/>
        </p:nvSpPr>
        <p:spPr>
          <a:xfrm rot="-5400000" flipH="1">
            <a:off x="8778703" y="-4549008"/>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23509" y="2525235"/>
            <a:ext cx="16706037" cy="7870071"/>
          </a:xfrm>
          <a:prstGeom prst="rect">
            <a:avLst/>
          </a:prstGeom>
        </p:spPr>
        <p:txBody>
          <a:bodyPr lIns="0" tIns="0" rIns="0" bIns="0" rtlCol="0" anchor="t">
            <a:spAutoFit/>
          </a:bodyPr>
          <a:lstStyle/>
          <a:p>
            <a:pPr marL="690879" lvl="1" indent="-345439" algn="l">
              <a:lnSpc>
                <a:spcPts val="3231"/>
              </a:lnSpc>
              <a:buFont typeface="Arial"/>
              <a:buChar char="•"/>
            </a:pPr>
            <a:r>
              <a:rPr lang="en-US" sz="3199">
                <a:solidFill>
                  <a:srgbClr val="55078B"/>
                </a:solidFill>
                <a:latin typeface="Canva Sans Bold"/>
                <a:ea typeface="Canva Sans Bold"/>
                <a:cs typeface="Canva Sans Bold"/>
                <a:sym typeface="Canva Sans Bold"/>
              </a:rPr>
              <a:t>Innovative Policies</a:t>
            </a:r>
            <a:r>
              <a:rPr lang="en-US" sz="3199">
                <a:solidFill>
                  <a:srgbClr val="55078B"/>
                </a:solidFill>
                <a:latin typeface="Canva Sans"/>
                <a:ea typeface="Canva Sans"/>
                <a:cs typeface="Canva Sans"/>
                <a:sym typeface="Canva Sans"/>
              </a:rPr>
              <a:t>: Introduce new policy types like cyber insurance, pet insurance, and wellness programs.</a:t>
            </a:r>
          </a:p>
          <a:p>
            <a:pPr algn="l">
              <a:lnSpc>
                <a:spcPts val="3231"/>
              </a:lnSpc>
            </a:pPr>
            <a:endParaRPr lang="en-US" sz="3199">
              <a:solidFill>
                <a:srgbClr val="55078B"/>
              </a:solidFill>
              <a:latin typeface="Canva Sans"/>
              <a:ea typeface="Canva Sans"/>
              <a:cs typeface="Canva Sans"/>
              <a:sym typeface="Canva Sans"/>
            </a:endParaRPr>
          </a:p>
          <a:p>
            <a:pPr marL="690879" lvl="1" indent="-345439" algn="l">
              <a:lnSpc>
                <a:spcPts val="3231"/>
              </a:lnSpc>
              <a:buFont typeface="Arial"/>
              <a:buChar char="•"/>
            </a:pPr>
            <a:r>
              <a:rPr lang="en-US" sz="3199">
                <a:solidFill>
                  <a:srgbClr val="55078B"/>
                </a:solidFill>
                <a:latin typeface="Canva Sans Bold"/>
                <a:ea typeface="Canva Sans Bold"/>
                <a:cs typeface="Canva Sans Bold"/>
                <a:sym typeface="Canva Sans Bold"/>
              </a:rPr>
              <a:t>Customization</a:t>
            </a:r>
            <a:r>
              <a:rPr lang="en-US" sz="3199">
                <a:solidFill>
                  <a:srgbClr val="55078B"/>
                </a:solidFill>
                <a:latin typeface="Canva Sans"/>
                <a:ea typeface="Canva Sans"/>
                <a:cs typeface="Canva Sans"/>
                <a:sym typeface="Canva Sans"/>
              </a:rPr>
              <a:t>: Allow policy customization with various coverage options and add-ons.</a:t>
            </a:r>
          </a:p>
          <a:p>
            <a:pPr algn="l">
              <a:lnSpc>
                <a:spcPts val="3231"/>
              </a:lnSpc>
            </a:pPr>
            <a:endParaRPr lang="en-US" sz="3199">
              <a:solidFill>
                <a:srgbClr val="55078B"/>
              </a:solidFill>
              <a:latin typeface="Canva Sans"/>
              <a:ea typeface="Canva Sans"/>
              <a:cs typeface="Canva Sans"/>
              <a:sym typeface="Canva Sans"/>
            </a:endParaRPr>
          </a:p>
          <a:p>
            <a:pPr marL="690879" lvl="1" indent="-345439" algn="l">
              <a:lnSpc>
                <a:spcPts val="3231"/>
              </a:lnSpc>
              <a:buFont typeface="Arial"/>
              <a:buChar char="•"/>
            </a:pPr>
            <a:r>
              <a:rPr lang="en-US" sz="3199">
                <a:solidFill>
                  <a:srgbClr val="55078B"/>
                </a:solidFill>
                <a:latin typeface="Canva Sans Bold"/>
                <a:ea typeface="Canva Sans Bold"/>
                <a:cs typeface="Canva Sans Bold"/>
                <a:sym typeface="Canva Sans Bold"/>
              </a:rPr>
              <a:t>Expand Agent Network</a:t>
            </a:r>
            <a:r>
              <a:rPr lang="en-US" sz="3199">
                <a:solidFill>
                  <a:srgbClr val="55078B"/>
                </a:solidFill>
                <a:latin typeface="Canva Sans"/>
                <a:ea typeface="Canva Sans"/>
                <a:cs typeface="Canva Sans"/>
                <a:sym typeface="Canva Sans"/>
              </a:rPr>
              <a:t>: Recruit more agents in underserved areas to increase reach.</a:t>
            </a:r>
          </a:p>
          <a:p>
            <a:pPr algn="l">
              <a:lnSpc>
                <a:spcPts val="3231"/>
              </a:lnSpc>
            </a:pPr>
            <a:endParaRPr lang="en-US" sz="3199">
              <a:solidFill>
                <a:srgbClr val="55078B"/>
              </a:solidFill>
              <a:latin typeface="Canva Sans"/>
              <a:ea typeface="Canva Sans"/>
              <a:cs typeface="Canva Sans"/>
              <a:sym typeface="Canva Sans"/>
            </a:endParaRPr>
          </a:p>
          <a:p>
            <a:pPr marL="690879" lvl="1" indent="-345439" algn="l">
              <a:lnSpc>
                <a:spcPts val="3231"/>
              </a:lnSpc>
              <a:buFont typeface="Arial"/>
              <a:buChar char="•"/>
            </a:pPr>
            <a:r>
              <a:rPr lang="en-US" sz="3199">
                <a:solidFill>
                  <a:srgbClr val="55078B"/>
                </a:solidFill>
                <a:latin typeface="Canva Sans Bold"/>
                <a:ea typeface="Canva Sans Bold"/>
                <a:cs typeface="Canva Sans Bold"/>
                <a:sym typeface="Canva Sans Bold"/>
              </a:rPr>
              <a:t>Referral Programs</a:t>
            </a:r>
            <a:r>
              <a:rPr lang="en-US" sz="3199">
                <a:solidFill>
                  <a:srgbClr val="55078B"/>
                </a:solidFill>
                <a:latin typeface="Canva Sans"/>
                <a:ea typeface="Canva Sans"/>
                <a:cs typeface="Canva Sans"/>
                <a:sym typeface="Canva Sans"/>
              </a:rPr>
              <a:t>: Offer incentives like discounts or rewards for customer referrals.</a:t>
            </a:r>
          </a:p>
          <a:p>
            <a:pPr algn="l">
              <a:lnSpc>
                <a:spcPts val="3231"/>
              </a:lnSpc>
            </a:pPr>
            <a:endParaRPr lang="en-US" sz="3199">
              <a:solidFill>
                <a:srgbClr val="55078B"/>
              </a:solidFill>
              <a:latin typeface="Canva Sans"/>
              <a:ea typeface="Canva Sans"/>
              <a:cs typeface="Canva Sans"/>
              <a:sym typeface="Canva Sans"/>
            </a:endParaRPr>
          </a:p>
          <a:p>
            <a:pPr marL="690879" lvl="1" indent="-345439" algn="l">
              <a:lnSpc>
                <a:spcPts val="3231"/>
              </a:lnSpc>
              <a:buFont typeface="Arial"/>
              <a:buChar char="•"/>
            </a:pPr>
            <a:r>
              <a:rPr lang="en-US" sz="3199">
                <a:solidFill>
                  <a:srgbClr val="55078B"/>
                </a:solidFill>
                <a:latin typeface="Canva Sans Bold"/>
                <a:ea typeface="Canva Sans Bold"/>
                <a:cs typeface="Canva Sans Bold"/>
                <a:sym typeface="Canva Sans Bold"/>
              </a:rPr>
              <a:t>Targeted Campaigns</a:t>
            </a:r>
            <a:r>
              <a:rPr lang="en-US" sz="3199">
                <a:solidFill>
                  <a:srgbClr val="55078B"/>
                </a:solidFill>
                <a:latin typeface="Canva Sans"/>
                <a:ea typeface="Canva Sans"/>
                <a:cs typeface="Canva Sans"/>
                <a:sym typeface="Canva Sans"/>
              </a:rPr>
              <a:t>: Run marketing campaigns based on demographics, geography, and behavior.</a:t>
            </a:r>
          </a:p>
          <a:p>
            <a:pPr algn="l">
              <a:lnSpc>
                <a:spcPts val="3231"/>
              </a:lnSpc>
            </a:pPr>
            <a:endParaRPr lang="en-US" sz="3199">
              <a:solidFill>
                <a:srgbClr val="55078B"/>
              </a:solidFill>
              <a:latin typeface="Canva Sans"/>
              <a:ea typeface="Canva Sans"/>
              <a:cs typeface="Canva Sans"/>
              <a:sym typeface="Canva Sans"/>
            </a:endParaRPr>
          </a:p>
          <a:p>
            <a:pPr marL="690879" lvl="1" indent="-345439" algn="l">
              <a:lnSpc>
                <a:spcPts val="3231"/>
              </a:lnSpc>
              <a:buFont typeface="Arial"/>
              <a:buChar char="•"/>
            </a:pPr>
            <a:r>
              <a:rPr lang="en-US" sz="3199">
                <a:solidFill>
                  <a:srgbClr val="55078B"/>
                </a:solidFill>
                <a:latin typeface="Canva Sans Bold"/>
                <a:ea typeface="Canva Sans Bold"/>
                <a:cs typeface="Canva Sans Bold"/>
                <a:sym typeface="Canva Sans Bold"/>
              </a:rPr>
              <a:t>Flexible Payment Plans</a:t>
            </a:r>
            <a:r>
              <a:rPr lang="en-US" sz="3199">
                <a:solidFill>
                  <a:srgbClr val="55078B"/>
                </a:solidFill>
                <a:latin typeface="Canva Sans"/>
                <a:ea typeface="Canva Sans"/>
                <a:cs typeface="Canva Sans"/>
                <a:sym typeface="Canva Sans"/>
              </a:rPr>
              <a:t>: Offer flexible payment options like monthly installments.</a:t>
            </a:r>
          </a:p>
          <a:p>
            <a:pPr algn="ctr">
              <a:lnSpc>
                <a:spcPts val="11339"/>
              </a:lnSpc>
            </a:pPr>
            <a:endParaRPr lang="en-US" sz="3199">
              <a:solidFill>
                <a:srgbClr val="55078B"/>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096803"/>
            <a:ext cx="12629103" cy="1731150"/>
          </a:xfrm>
          <a:prstGeom prst="rect">
            <a:avLst/>
          </a:prstGeom>
        </p:spPr>
        <p:txBody>
          <a:bodyPr lIns="0" tIns="0" rIns="0" bIns="0" rtlCol="0" anchor="t">
            <a:spAutoFit/>
          </a:bodyPr>
          <a:lstStyle/>
          <a:p>
            <a:pPr algn="l">
              <a:lnSpc>
                <a:spcPts val="13030"/>
              </a:lnSpc>
            </a:pPr>
            <a:r>
              <a:rPr lang="en-US" sz="13030" spc="-443">
                <a:solidFill>
                  <a:srgbClr val="004AAD"/>
                </a:solidFill>
                <a:latin typeface="Montserrat Classic Bold"/>
                <a:ea typeface="Montserrat Classic Bold"/>
                <a:cs typeface="Montserrat Classic Bold"/>
                <a:sym typeface="Montserrat Classic Bold"/>
              </a:rPr>
              <a:t>THANK YOU !!</a:t>
            </a:r>
          </a:p>
        </p:txBody>
      </p:sp>
      <p:sp>
        <p:nvSpPr>
          <p:cNvPr id="3" name="Freeform 3"/>
          <p:cNvSpPr/>
          <p:nvPr/>
        </p:nvSpPr>
        <p:spPr>
          <a:xfrm rot="-1766807">
            <a:off x="10460579" y="2341404"/>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29775" y="3743325"/>
            <a:ext cx="7529525" cy="5514975"/>
            <a:chOff x="0" y="0"/>
            <a:chExt cx="10039367" cy="7353300"/>
          </a:xfrm>
        </p:grpSpPr>
        <p:pic>
          <p:nvPicPr>
            <p:cNvPr id="3" name="Picture 3"/>
            <p:cNvPicPr>
              <a:picLocks noChangeAspect="1"/>
            </p:cNvPicPr>
            <p:nvPr/>
          </p:nvPicPr>
          <p:blipFill>
            <a:blip r:embed="rId2"/>
            <a:srcRect l="6538" r="6538"/>
            <a:stretch>
              <a:fillRect/>
            </a:stretch>
          </p:blipFill>
          <p:spPr>
            <a:xfrm>
              <a:off x="0" y="0"/>
              <a:ext cx="10039367" cy="7353300"/>
            </a:xfrm>
            <a:prstGeom prst="rect">
              <a:avLst/>
            </a:prstGeom>
          </p:spPr>
        </p:pic>
      </p:grpSp>
      <p:sp>
        <p:nvSpPr>
          <p:cNvPr id="4" name="TextBox 4"/>
          <p:cNvSpPr txBox="1"/>
          <p:nvPr/>
        </p:nvSpPr>
        <p:spPr>
          <a:xfrm>
            <a:off x="1028700" y="1171575"/>
            <a:ext cx="12230230" cy="1069981"/>
          </a:xfrm>
          <a:prstGeom prst="rect">
            <a:avLst/>
          </a:prstGeom>
        </p:spPr>
        <p:txBody>
          <a:bodyPr lIns="0" tIns="0" rIns="0" bIns="0" rtlCol="0" anchor="t">
            <a:spAutoFit/>
          </a:bodyPr>
          <a:lstStyle/>
          <a:p>
            <a:pPr algn="l">
              <a:lnSpc>
                <a:spcPts val="8000"/>
              </a:lnSpc>
            </a:pPr>
            <a:r>
              <a:rPr lang="en-US" sz="8000">
                <a:solidFill>
                  <a:srgbClr val="004AAD"/>
                </a:solidFill>
                <a:latin typeface="Montserrat Classic Bold"/>
                <a:ea typeface="Montserrat Classic Bold"/>
                <a:cs typeface="Montserrat Classic Bold"/>
                <a:sym typeface="Montserrat Classic Bold"/>
              </a:rPr>
              <a:t>TABLE OF CONTENT</a:t>
            </a:r>
          </a:p>
        </p:txBody>
      </p:sp>
      <p:sp>
        <p:nvSpPr>
          <p:cNvPr id="5" name="TextBox 5"/>
          <p:cNvSpPr txBox="1"/>
          <p:nvPr/>
        </p:nvSpPr>
        <p:spPr>
          <a:xfrm>
            <a:off x="1322800" y="3438525"/>
            <a:ext cx="7353583" cy="6620480"/>
          </a:xfrm>
          <a:prstGeom prst="rect">
            <a:avLst/>
          </a:prstGeom>
        </p:spPr>
        <p:txBody>
          <a:bodyPr lIns="0" tIns="0" rIns="0" bIns="0" rtlCol="0" anchor="t">
            <a:spAutoFit/>
          </a:bodyPr>
          <a:lstStyle/>
          <a:p>
            <a:pPr marL="522464" lvl="1" indent="-261232" algn="l">
              <a:lnSpc>
                <a:spcPts val="6049"/>
              </a:lnSpc>
              <a:buFont typeface="Arial"/>
              <a:buChar char="•"/>
            </a:pPr>
            <a:r>
              <a:rPr lang="en-US" sz="2419">
                <a:solidFill>
                  <a:srgbClr val="2E2E2E"/>
                </a:solidFill>
                <a:latin typeface="Montserrat Classic"/>
                <a:ea typeface="Montserrat Classic"/>
                <a:cs typeface="Montserrat Classic"/>
                <a:sym typeface="Montserrat Classic"/>
              </a:rPr>
              <a:t>About Company                                                   3</a:t>
            </a:r>
          </a:p>
          <a:p>
            <a:pPr marL="522464" lvl="1" indent="-261232" algn="l">
              <a:lnSpc>
                <a:spcPts val="6049"/>
              </a:lnSpc>
              <a:buFont typeface="Arial"/>
              <a:buChar char="•"/>
            </a:pPr>
            <a:r>
              <a:rPr lang="en-US" sz="2419">
                <a:solidFill>
                  <a:srgbClr val="2E2E2E"/>
                </a:solidFill>
                <a:latin typeface="Montserrat Classic"/>
                <a:ea typeface="Montserrat Classic"/>
                <a:cs typeface="Montserrat Classic"/>
                <a:sym typeface="Montserrat Classic"/>
              </a:rPr>
              <a:t>Mockup                                                                   4</a:t>
            </a:r>
          </a:p>
          <a:p>
            <a:pPr marL="522464" lvl="1" indent="-261232" algn="l">
              <a:lnSpc>
                <a:spcPts val="6049"/>
              </a:lnSpc>
              <a:buFont typeface="Arial"/>
              <a:buChar char="•"/>
            </a:pPr>
            <a:r>
              <a:rPr lang="en-US" sz="2419">
                <a:solidFill>
                  <a:srgbClr val="2E2E2E"/>
                </a:solidFill>
                <a:latin typeface="Montserrat Classic"/>
                <a:ea typeface="Montserrat Classic"/>
                <a:cs typeface="Montserrat Classic"/>
                <a:sym typeface="Montserrat Classic"/>
              </a:rPr>
              <a:t>Home / landing page                                          5                         </a:t>
            </a:r>
          </a:p>
          <a:p>
            <a:pPr marL="522464" lvl="1" indent="-261232" algn="l">
              <a:lnSpc>
                <a:spcPts val="6049"/>
              </a:lnSpc>
              <a:buFont typeface="Arial"/>
              <a:buChar char="•"/>
            </a:pPr>
            <a:r>
              <a:rPr lang="en-US" sz="2419">
                <a:solidFill>
                  <a:srgbClr val="2E2E2E"/>
                </a:solidFill>
                <a:latin typeface="Montserrat Classic"/>
                <a:ea typeface="Montserrat Classic"/>
                <a:cs typeface="Montserrat Classic"/>
                <a:sym typeface="Montserrat Classic"/>
              </a:rPr>
              <a:t>Key Performence Indicator                               6       </a:t>
            </a:r>
          </a:p>
          <a:p>
            <a:pPr marL="522464" lvl="1" indent="-261232" algn="l">
              <a:lnSpc>
                <a:spcPts val="6049"/>
              </a:lnSpc>
              <a:buFont typeface="Arial"/>
              <a:buChar char="•"/>
            </a:pPr>
            <a:r>
              <a:rPr lang="en-US" sz="2419">
                <a:solidFill>
                  <a:srgbClr val="2E2E2E"/>
                </a:solidFill>
                <a:latin typeface="Montserrat Classic"/>
                <a:ea typeface="Montserrat Classic"/>
                <a:cs typeface="Montserrat Classic"/>
                <a:sym typeface="Montserrat Classic"/>
              </a:rPr>
              <a:t>Overview Analysis                                                7</a:t>
            </a:r>
          </a:p>
          <a:p>
            <a:pPr marL="522464" lvl="1" indent="-261232" algn="l">
              <a:lnSpc>
                <a:spcPts val="6049"/>
              </a:lnSpc>
              <a:buFont typeface="Arial"/>
              <a:buChar char="•"/>
            </a:pPr>
            <a:r>
              <a:rPr lang="en-US" sz="2419">
                <a:solidFill>
                  <a:srgbClr val="2E2E2E"/>
                </a:solidFill>
                <a:latin typeface="Montserrat Classic"/>
                <a:ea typeface="Montserrat Classic"/>
                <a:cs typeface="Montserrat Classic"/>
                <a:sym typeface="Montserrat Classic"/>
              </a:rPr>
              <a:t>Age Group Analysis                                             8</a:t>
            </a:r>
          </a:p>
          <a:p>
            <a:pPr marL="522464" lvl="1" indent="-261232" algn="l">
              <a:lnSpc>
                <a:spcPts val="6049"/>
              </a:lnSpc>
              <a:buFont typeface="Arial"/>
              <a:buChar char="•"/>
            </a:pPr>
            <a:r>
              <a:rPr lang="en-US" sz="2419">
                <a:solidFill>
                  <a:srgbClr val="2E2E2E"/>
                </a:solidFill>
                <a:latin typeface="Montserrat Classic"/>
                <a:ea typeface="Montserrat Classic"/>
                <a:cs typeface="Montserrat Classic"/>
                <a:sym typeface="Montserrat Classic"/>
              </a:rPr>
              <a:t>Sales Mode Analysis                                            9</a:t>
            </a:r>
          </a:p>
          <a:p>
            <a:pPr marL="522464" lvl="1" indent="-261232" algn="l">
              <a:lnSpc>
                <a:spcPts val="6049"/>
              </a:lnSpc>
              <a:buFont typeface="Arial"/>
              <a:buChar char="•"/>
            </a:pPr>
            <a:r>
              <a:rPr lang="en-US" sz="2419">
                <a:solidFill>
                  <a:srgbClr val="2E2E2E"/>
                </a:solidFill>
                <a:latin typeface="Montserrat Classic"/>
                <a:ea typeface="Montserrat Classic"/>
                <a:cs typeface="Montserrat Classic"/>
                <a:sym typeface="Montserrat Classic"/>
              </a:rPr>
              <a:t>Recomendation                                                  10</a:t>
            </a:r>
          </a:p>
          <a:p>
            <a:pPr algn="l">
              <a:lnSpc>
                <a:spcPts val="3387"/>
              </a:lnSpc>
            </a:pPr>
            <a:endParaRPr lang="en-US" sz="2419">
              <a:solidFill>
                <a:srgbClr val="2E2E2E"/>
              </a:solidFill>
              <a:latin typeface="Montserrat Classic"/>
              <a:ea typeface="Montserrat Classic"/>
              <a:cs typeface="Montserrat Classic"/>
              <a:sym typeface="Montserrat Classic"/>
            </a:endParaRPr>
          </a:p>
        </p:txBody>
      </p:sp>
      <p:sp>
        <p:nvSpPr>
          <p:cNvPr id="6" name="TextBox 6"/>
          <p:cNvSpPr txBox="1"/>
          <p:nvPr/>
        </p:nvSpPr>
        <p:spPr>
          <a:xfrm>
            <a:off x="1322800" y="2578103"/>
            <a:ext cx="13790761" cy="473075"/>
          </a:xfrm>
          <a:prstGeom prst="rect">
            <a:avLst/>
          </a:prstGeom>
        </p:spPr>
        <p:txBody>
          <a:bodyPr lIns="0" tIns="0" rIns="0" bIns="0" rtlCol="0" anchor="t">
            <a:spAutoFit/>
          </a:bodyPr>
          <a:lstStyle/>
          <a:p>
            <a:pPr algn="l">
              <a:lnSpc>
                <a:spcPts val="3999"/>
              </a:lnSpc>
            </a:pPr>
            <a:r>
              <a:rPr lang="en-US" sz="2499">
                <a:solidFill>
                  <a:srgbClr val="2E2E2E"/>
                </a:solidFill>
                <a:latin typeface="Montserrat Classic"/>
                <a:ea typeface="Montserrat Classic"/>
                <a:cs typeface="Montserrat Classic"/>
                <a:sym typeface="Montserrat Classic"/>
              </a:rPr>
              <a:t>a display of letters to be viewed as a sample with given graphical elements in a file.</a:t>
            </a:r>
          </a:p>
        </p:txBody>
      </p:sp>
      <p:sp>
        <p:nvSpPr>
          <p:cNvPr id="7" name="Freeform 7"/>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9369322" y="2420566"/>
            <a:ext cx="10884489" cy="8846121"/>
          </a:xfrm>
          <a:custGeom>
            <a:avLst/>
            <a:gdLst/>
            <a:ahLst/>
            <a:cxnLst/>
            <a:rect l="l" t="t" r="r" b="b"/>
            <a:pathLst>
              <a:path w="10884489" h="8846121">
                <a:moveTo>
                  <a:pt x="0" y="0"/>
                </a:moveTo>
                <a:lnTo>
                  <a:pt x="10884488" y="0"/>
                </a:lnTo>
                <a:lnTo>
                  <a:pt x="10884488"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181100"/>
            <a:ext cx="13234641" cy="1139828"/>
          </a:xfrm>
          <a:prstGeom prst="rect">
            <a:avLst/>
          </a:prstGeom>
        </p:spPr>
        <p:txBody>
          <a:bodyPr lIns="0" tIns="0" rIns="0" bIns="0" rtlCol="0" anchor="t">
            <a:spAutoFit/>
          </a:bodyPr>
          <a:lstStyle/>
          <a:p>
            <a:pPr algn="l">
              <a:lnSpc>
                <a:spcPts val="8500"/>
              </a:lnSpc>
            </a:pPr>
            <a:r>
              <a:rPr lang="en-US" sz="8500">
                <a:solidFill>
                  <a:srgbClr val="004AAD"/>
                </a:solidFill>
                <a:latin typeface="Montserrat Classic"/>
                <a:ea typeface="Montserrat Classic"/>
                <a:cs typeface="Montserrat Classic"/>
                <a:sym typeface="Montserrat Classic"/>
              </a:rPr>
              <a:t>ABOUT THE </a:t>
            </a:r>
            <a:r>
              <a:rPr lang="en-US" sz="8500">
                <a:solidFill>
                  <a:srgbClr val="55078B"/>
                </a:solidFill>
                <a:latin typeface="Montserrat Classic"/>
                <a:ea typeface="Montserrat Classic"/>
                <a:cs typeface="Montserrat Classic"/>
                <a:sym typeface="Montserrat Classic"/>
              </a:rPr>
              <a:t>COMPANY</a:t>
            </a:r>
          </a:p>
        </p:txBody>
      </p:sp>
      <p:sp>
        <p:nvSpPr>
          <p:cNvPr id="4" name="TextBox 4"/>
          <p:cNvSpPr txBox="1"/>
          <p:nvPr/>
        </p:nvSpPr>
        <p:spPr>
          <a:xfrm>
            <a:off x="776518" y="3071852"/>
            <a:ext cx="11049520" cy="6887820"/>
          </a:xfrm>
          <a:prstGeom prst="rect">
            <a:avLst/>
          </a:prstGeom>
        </p:spPr>
        <p:txBody>
          <a:bodyPr lIns="0" tIns="0" rIns="0" bIns="0" rtlCol="0" anchor="t">
            <a:spAutoFit/>
          </a:bodyPr>
          <a:lstStyle/>
          <a:p>
            <a:pPr marL="669291" lvl="1" indent="-334646" algn="l">
              <a:lnSpc>
                <a:spcPts val="4960"/>
              </a:lnSpc>
              <a:buFont typeface="Arial"/>
              <a:buChar char="•"/>
            </a:pPr>
            <a:r>
              <a:rPr lang="en-US" sz="3100">
                <a:solidFill>
                  <a:srgbClr val="2E2E2E"/>
                </a:solidFill>
                <a:latin typeface="Montserrat Classic"/>
                <a:ea typeface="Montserrat Classic"/>
                <a:cs typeface="Montserrat Classic"/>
                <a:sym typeface="Montserrat Classic"/>
              </a:rPr>
              <a:t>Shield Insurance is a leading insurance provider dedicated to offering a wide range of policies tailored to meet the diverse needs of our customers. </a:t>
            </a:r>
          </a:p>
          <a:p>
            <a:pPr algn="l">
              <a:lnSpc>
                <a:spcPts val="4960"/>
              </a:lnSpc>
            </a:pPr>
            <a:endParaRPr lang="en-US" sz="3100">
              <a:solidFill>
                <a:srgbClr val="2E2E2E"/>
              </a:solidFill>
              <a:latin typeface="Montserrat Classic"/>
              <a:ea typeface="Montserrat Classic"/>
              <a:cs typeface="Montserrat Classic"/>
              <a:sym typeface="Montserrat Classic"/>
            </a:endParaRPr>
          </a:p>
          <a:p>
            <a:pPr marL="669291" lvl="1" indent="-334646" algn="l">
              <a:lnSpc>
                <a:spcPts val="4960"/>
              </a:lnSpc>
              <a:buFont typeface="Arial"/>
              <a:buChar char="•"/>
            </a:pPr>
            <a:r>
              <a:rPr lang="en-US" sz="3100">
                <a:solidFill>
                  <a:srgbClr val="2E2E2E"/>
                </a:solidFill>
                <a:latin typeface="Montserrat Classic"/>
                <a:ea typeface="Montserrat Classic"/>
                <a:cs typeface="Montserrat Classic"/>
                <a:sym typeface="Montserrat Classic"/>
              </a:rPr>
              <a:t>With a strong presence in five major Indian cities—Chennai, Delhi, Indore,Hyderabad, and Mumbai. </a:t>
            </a:r>
          </a:p>
          <a:p>
            <a:pPr algn="l">
              <a:lnSpc>
                <a:spcPts val="4960"/>
              </a:lnSpc>
            </a:pPr>
            <a:endParaRPr lang="en-US" sz="3100">
              <a:solidFill>
                <a:srgbClr val="2E2E2E"/>
              </a:solidFill>
              <a:latin typeface="Montserrat Classic"/>
              <a:ea typeface="Montserrat Classic"/>
              <a:cs typeface="Montserrat Classic"/>
              <a:sym typeface="Montserrat Classic"/>
            </a:endParaRPr>
          </a:p>
          <a:p>
            <a:pPr marL="669291" lvl="1" indent="-334646" algn="l">
              <a:lnSpc>
                <a:spcPts val="4960"/>
              </a:lnSpc>
              <a:buFont typeface="Arial"/>
              <a:buChar char="•"/>
            </a:pPr>
            <a:r>
              <a:rPr lang="en-US" sz="3100">
                <a:solidFill>
                  <a:srgbClr val="2E2E2E"/>
                </a:solidFill>
                <a:latin typeface="Montserrat Classic"/>
                <a:ea typeface="Montserrat Classic"/>
                <a:cs typeface="Montserrat Classic"/>
                <a:sym typeface="Montserrat Classic"/>
              </a:rPr>
              <a:t>Shield Insurance ensures that individuals and families across these urban centers have access to reliable and comprehensive insurance coverage.</a:t>
            </a:r>
          </a:p>
          <a:p>
            <a:pPr algn="l">
              <a:lnSpc>
                <a:spcPts val="5161"/>
              </a:lnSpc>
            </a:pPr>
            <a:endParaRPr lang="en-US" sz="3100">
              <a:solidFill>
                <a:srgbClr val="2E2E2E"/>
              </a:solidFill>
              <a:latin typeface="Montserrat Classic"/>
              <a:ea typeface="Montserrat Classic"/>
              <a:cs typeface="Montserrat Classic"/>
              <a:sym typeface="Montserrat Classic"/>
            </a:endParaRPr>
          </a:p>
        </p:txBody>
      </p:sp>
      <p:grpSp>
        <p:nvGrpSpPr>
          <p:cNvPr id="5" name="Group 5"/>
          <p:cNvGrpSpPr/>
          <p:nvPr/>
        </p:nvGrpSpPr>
        <p:grpSpPr>
          <a:xfrm>
            <a:off x="11826038" y="3564216"/>
            <a:ext cx="5971056" cy="5270500"/>
            <a:chOff x="0" y="0"/>
            <a:chExt cx="7961408" cy="7027333"/>
          </a:xfrm>
        </p:grpSpPr>
        <p:pic>
          <p:nvPicPr>
            <p:cNvPr id="6" name="Picture 6"/>
            <p:cNvPicPr>
              <a:picLocks noChangeAspect="1"/>
            </p:cNvPicPr>
            <p:nvPr/>
          </p:nvPicPr>
          <p:blipFill>
            <a:blip r:embed="rId4"/>
            <a:srcRect l="12235" r="12235"/>
            <a:stretch>
              <a:fillRect/>
            </a:stretch>
          </p:blipFill>
          <p:spPr>
            <a:xfrm>
              <a:off x="0" y="0"/>
              <a:ext cx="7961408" cy="7027333"/>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Freeform 5"/>
          <p:cNvSpPr/>
          <p:nvPr/>
        </p:nvSpPr>
        <p:spPr>
          <a:xfrm>
            <a:off x="1930077" y="2213297"/>
            <a:ext cx="6336159" cy="3764568"/>
          </a:xfrm>
          <a:custGeom>
            <a:avLst/>
            <a:gdLst/>
            <a:ahLst/>
            <a:cxnLst/>
            <a:rect l="l" t="t" r="r" b="b"/>
            <a:pathLst>
              <a:path w="6336159" h="3764568">
                <a:moveTo>
                  <a:pt x="0" y="0"/>
                </a:moveTo>
                <a:lnTo>
                  <a:pt x="6336159" y="0"/>
                </a:lnTo>
                <a:lnTo>
                  <a:pt x="6336159" y="3764569"/>
                </a:lnTo>
                <a:lnTo>
                  <a:pt x="0" y="3764569"/>
                </a:lnTo>
                <a:lnTo>
                  <a:pt x="0" y="0"/>
                </a:lnTo>
                <a:close/>
              </a:path>
            </a:pathLst>
          </a:custGeom>
          <a:blipFill>
            <a:blip r:embed="rId8"/>
            <a:stretch>
              <a:fillRect t="-2824"/>
            </a:stretch>
          </a:blipFill>
        </p:spPr>
      </p:sp>
      <p:sp>
        <p:nvSpPr>
          <p:cNvPr id="6" name="Freeform 6"/>
          <p:cNvSpPr/>
          <p:nvPr/>
        </p:nvSpPr>
        <p:spPr>
          <a:xfrm>
            <a:off x="10390392" y="2213297"/>
            <a:ext cx="6065985" cy="3764568"/>
          </a:xfrm>
          <a:custGeom>
            <a:avLst/>
            <a:gdLst/>
            <a:ahLst/>
            <a:cxnLst/>
            <a:rect l="l" t="t" r="r" b="b"/>
            <a:pathLst>
              <a:path w="6065985" h="3764568">
                <a:moveTo>
                  <a:pt x="0" y="0"/>
                </a:moveTo>
                <a:lnTo>
                  <a:pt x="6065985" y="0"/>
                </a:lnTo>
                <a:lnTo>
                  <a:pt x="6065985" y="3764569"/>
                </a:lnTo>
                <a:lnTo>
                  <a:pt x="0" y="3764569"/>
                </a:lnTo>
                <a:lnTo>
                  <a:pt x="0" y="0"/>
                </a:lnTo>
                <a:close/>
              </a:path>
            </a:pathLst>
          </a:custGeom>
          <a:blipFill>
            <a:blip r:embed="rId9"/>
            <a:stretch>
              <a:fillRect/>
            </a:stretch>
          </a:blipFill>
        </p:spPr>
      </p:sp>
      <p:sp>
        <p:nvSpPr>
          <p:cNvPr id="7" name="Freeform 7"/>
          <p:cNvSpPr/>
          <p:nvPr/>
        </p:nvSpPr>
        <p:spPr>
          <a:xfrm>
            <a:off x="6336208" y="6203969"/>
            <a:ext cx="6336159" cy="3697506"/>
          </a:xfrm>
          <a:custGeom>
            <a:avLst/>
            <a:gdLst/>
            <a:ahLst/>
            <a:cxnLst/>
            <a:rect l="l" t="t" r="r" b="b"/>
            <a:pathLst>
              <a:path w="6336159" h="3697506">
                <a:moveTo>
                  <a:pt x="0" y="0"/>
                </a:moveTo>
                <a:lnTo>
                  <a:pt x="6336159" y="0"/>
                </a:lnTo>
                <a:lnTo>
                  <a:pt x="6336159" y="3697506"/>
                </a:lnTo>
                <a:lnTo>
                  <a:pt x="0" y="3697506"/>
                </a:lnTo>
                <a:lnTo>
                  <a:pt x="0" y="0"/>
                </a:lnTo>
                <a:close/>
              </a:path>
            </a:pathLst>
          </a:custGeom>
          <a:blipFill>
            <a:blip r:embed="rId10"/>
            <a:stretch>
              <a:fillRect t="-3151" b="-3151"/>
            </a:stretch>
          </a:blipFill>
        </p:spPr>
      </p:sp>
      <p:sp>
        <p:nvSpPr>
          <p:cNvPr id="8" name="TextBox 8"/>
          <p:cNvSpPr txBox="1"/>
          <p:nvPr/>
        </p:nvSpPr>
        <p:spPr>
          <a:xfrm>
            <a:off x="7289853" y="346354"/>
            <a:ext cx="3845570" cy="1226820"/>
          </a:xfrm>
          <a:prstGeom prst="rect">
            <a:avLst/>
          </a:prstGeom>
        </p:spPr>
        <p:txBody>
          <a:bodyPr wrap="square" lIns="0" tIns="0" rIns="0" bIns="0" rtlCol="0" anchor="t">
            <a:spAutoFit/>
          </a:bodyPr>
          <a:lstStyle/>
          <a:p>
            <a:pPr algn="ctr">
              <a:lnSpc>
                <a:spcPts val="10080"/>
              </a:lnSpc>
            </a:pPr>
            <a:r>
              <a:rPr lang="en-US" sz="7200" dirty="0">
                <a:solidFill>
                  <a:srgbClr val="000000"/>
                </a:solidFill>
                <a:latin typeface="Canva Sans Bold"/>
                <a:ea typeface="Canva Sans Bold"/>
                <a:cs typeface="Canva Sans Bold"/>
                <a:sym typeface="Canva Sans Bold"/>
              </a:rPr>
              <a:t>Mockup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9369322" y="2420566"/>
            <a:ext cx="10884489" cy="8846121"/>
          </a:xfrm>
          <a:custGeom>
            <a:avLst/>
            <a:gdLst/>
            <a:ahLst/>
            <a:cxnLst/>
            <a:rect l="l" t="t" r="r" b="b"/>
            <a:pathLst>
              <a:path w="10884489" h="8846121">
                <a:moveTo>
                  <a:pt x="0" y="0"/>
                </a:moveTo>
                <a:lnTo>
                  <a:pt x="10884488" y="0"/>
                </a:lnTo>
                <a:lnTo>
                  <a:pt x="10884488"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083724" y="2843055"/>
            <a:ext cx="11523681" cy="6415245"/>
          </a:xfrm>
          <a:custGeom>
            <a:avLst/>
            <a:gdLst/>
            <a:ahLst/>
            <a:cxnLst/>
            <a:rect l="l" t="t" r="r" b="b"/>
            <a:pathLst>
              <a:path w="11523681" h="6415245">
                <a:moveTo>
                  <a:pt x="0" y="0"/>
                </a:moveTo>
                <a:lnTo>
                  <a:pt x="11523682" y="0"/>
                </a:lnTo>
                <a:lnTo>
                  <a:pt x="11523682" y="6415245"/>
                </a:lnTo>
                <a:lnTo>
                  <a:pt x="0" y="6415245"/>
                </a:lnTo>
                <a:lnTo>
                  <a:pt x="0" y="0"/>
                </a:lnTo>
                <a:close/>
              </a:path>
            </a:pathLst>
          </a:custGeom>
          <a:blipFill>
            <a:blip r:embed="rId4"/>
            <a:stretch>
              <a:fillRect/>
            </a:stretch>
          </a:blipFill>
          <a:ln w="38100" cap="sq">
            <a:solidFill>
              <a:srgbClr val="000000"/>
            </a:solidFill>
            <a:prstDash val="solid"/>
            <a:miter/>
          </a:ln>
        </p:spPr>
      </p:sp>
      <p:sp>
        <p:nvSpPr>
          <p:cNvPr id="4" name="TextBox 4"/>
          <p:cNvSpPr txBox="1"/>
          <p:nvPr/>
        </p:nvSpPr>
        <p:spPr>
          <a:xfrm>
            <a:off x="4127565" y="876300"/>
            <a:ext cx="9436001" cy="1368417"/>
          </a:xfrm>
          <a:prstGeom prst="rect">
            <a:avLst/>
          </a:prstGeom>
        </p:spPr>
        <p:txBody>
          <a:bodyPr lIns="0" tIns="0" rIns="0" bIns="0" rtlCol="0" anchor="t">
            <a:spAutoFit/>
          </a:bodyPr>
          <a:lstStyle/>
          <a:p>
            <a:pPr algn="ctr">
              <a:lnSpc>
                <a:spcPts val="11200"/>
              </a:lnSpc>
            </a:pPr>
            <a:r>
              <a:rPr lang="en-US" sz="8000">
                <a:solidFill>
                  <a:srgbClr val="004AAD"/>
                </a:solidFill>
                <a:latin typeface="Amaranth Bold"/>
                <a:ea typeface="Amaranth Bold"/>
                <a:cs typeface="Amaranth Bold"/>
                <a:sym typeface="Amaranth Bold"/>
              </a:rPr>
              <a:t>Home / Landing Page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1193"/>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482040" y="3310817"/>
            <a:ext cx="7475036" cy="2081730"/>
          </a:xfrm>
          <a:custGeom>
            <a:avLst/>
            <a:gdLst/>
            <a:ahLst/>
            <a:cxnLst/>
            <a:rect l="l" t="t" r="r" b="b"/>
            <a:pathLst>
              <a:path w="7475036" h="2081730">
                <a:moveTo>
                  <a:pt x="0" y="0"/>
                </a:moveTo>
                <a:lnTo>
                  <a:pt x="7475036" y="0"/>
                </a:lnTo>
                <a:lnTo>
                  <a:pt x="7475036" y="2081730"/>
                </a:lnTo>
                <a:lnTo>
                  <a:pt x="0" y="2081730"/>
                </a:lnTo>
                <a:lnTo>
                  <a:pt x="0" y="0"/>
                </a:lnTo>
                <a:close/>
              </a:path>
            </a:pathLst>
          </a:custGeom>
          <a:blipFill>
            <a:blip r:embed="rId6"/>
            <a:stretch>
              <a:fillRect l="-4343" t="-8396" r="-3507" b="-9796"/>
            </a:stretch>
          </a:blipFill>
        </p:spPr>
      </p:sp>
      <p:sp>
        <p:nvSpPr>
          <p:cNvPr id="5" name="Freeform 5"/>
          <p:cNvSpPr/>
          <p:nvPr/>
        </p:nvSpPr>
        <p:spPr>
          <a:xfrm>
            <a:off x="9144000" y="3341965"/>
            <a:ext cx="7157946" cy="2050582"/>
          </a:xfrm>
          <a:custGeom>
            <a:avLst/>
            <a:gdLst/>
            <a:ahLst/>
            <a:cxnLst/>
            <a:rect l="l" t="t" r="r" b="b"/>
            <a:pathLst>
              <a:path w="7157946" h="2050582">
                <a:moveTo>
                  <a:pt x="0" y="0"/>
                </a:moveTo>
                <a:lnTo>
                  <a:pt x="7157946" y="0"/>
                </a:lnTo>
                <a:lnTo>
                  <a:pt x="7157946" y="2050582"/>
                </a:lnTo>
                <a:lnTo>
                  <a:pt x="0" y="2050582"/>
                </a:lnTo>
                <a:lnTo>
                  <a:pt x="0" y="0"/>
                </a:lnTo>
                <a:close/>
              </a:path>
            </a:pathLst>
          </a:custGeom>
          <a:blipFill>
            <a:blip r:embed="rId7"/>
            <a:stretch>
              <a:fillRect l="-2600" t="-9460" r="-4765" b="-9460"/>
            </a:stretch>
          </a:blipFill>
        </p:spPr>
      </p:sp>
      <p:sp>
        <p:nvSpPr>
          <p:cNvPr id="6" name="TextBox 6"/>
          <p:cNvSpPr txBox="1"/>
          <p:nvPr/>
        </p:nvSpPr>
        <p:spPr>
          <a:xfrm>
            <a:off x="3303836" y="595550"/>
            <a:ext cx="11859964" cy="1298432"/>
          </a:xfrm>
          <a:prstGeom prst="rect">
            <a:avLst/>
          </a:prstGeom>
        </p:spPr>
        <p:txBody>
          <a:bodyPr wrap="square" lIns="0" tIns="0" rIns="0" bIns="0" rtlCol="0" anchor="t">
            <a:spAutoFit/>
          </a:bodyPr>
          <a:lstStyle/>
          <a:p>
            <a:pPr algn="ctr">
              <a:lnSpc>
                <a:spcPts val="10500"/>
              </a:lnSpc>
            </a:pPr>
            <a:r>
              <a:rPr lang="en-US" sz="7500" dirty="0">
                <a:solidFill>
                  <a:srgbClr val="004AAD"/>
                </a:solidFill>
                <a:latin typeface="Hammersmith One"/>
                <a:ea typeface="Hammersmith One"/>
                <a:cs typeface="Hammersmith One"/>
                <a:sym typeface="Hammersmith One"/>
              </a:rPr>
              <a:t>Key Performance Indicator</a:t>
            </a:r>
          </a:p>
        </p:txBody>
      </p:sp>
      <p:sp>
        <p:nvSpPr>
          <p:cNvPr id="7" name="TextBox 7"/>
          <p:cNvSpPr txBox="1"/>
          <p:nvPr/>
        </p:nvSpPr>
        <p:spPr>
          <a:xfrm>
            <a:off x="1104900" y="2084805"/>
            <a:ext cx="16230600" cy="1898182"/>
          </a:xfrm>
          <a:prstGeom prst="rect">
            <a:avLst/>
          </a:prstGeom>
        </p:spPr>
        <p:txBody>
          <a:bodyPr lIns="0" tIns="0" rIns="0" bIns="0" rtlCol="0" anchor="t">
            <a:spAutoFit/>
          </a:bodyPr>
          <a:lstStyle/>
          <a:p>
            <a:pPr algn="l">
              <a:lnSpc>
                <a:spcPts val="4040"/>
              </a:lnSpc>
            </a:pPr>
            <a:r>
              <a:rPr lang="en-US" sz="2886">
                <a:solidFill>
                  <a:srgbClr val="2E2E2E"/>
                </a:solidFill>
                <a:latin typeface="Canva Sans Bold"/>
                <a:ea typeface="Canva Sans Bold"/>
                <a:cs typeface="Canva Sans Bold"/>
                <a:sym typeface="Canva Sans Bold"/>
              </a:rPr>
              <a:t>There are 4 key metrics for Shield Insurance: Total Customers, Total Revenue, Daily Customer Growth (DCG), and Daily Revenue Growth (DRG).</a:t>
            </a:r>
            <a:r>
              <a:rPr lang="en-US" sz="2886">
                <a:solidFill>
                  <a:srgbClr val="004AAD"/>
                </a:solidFill>
                <a:latin typeface="Canva Sans Bold"/>
                <a:ea typeface="Canva Sans Bold"/>
                <a:cs typeface="Canva Sans Bold"/>
                <a:sym typeface="Canva Sans Bold"/>
              </a:rPr>
              <a:t> </a:t>
            </a:r>
          </a:p>
          <a:p>
            <a:pPr algn="ctr">
              <a:lnSpc>
                <a:spcPts val="7245"/>
              </a:lnSpc>
            </a:pPr>
            <a:endParaRPr lang="en-US" sz="2886">
              <a:solidFill>
                <a:srgbClr val="004AAD"/>
              </a:solidFill>
              <a:latin typeface="Canva Sans Bold"/>
              <a:ea typeface="Canva Sans Bold"/>
              <a:cs typeface="Canva Sans Bold"/>
              <a:sym typeface="Canva Sans Bold"/>
            </a:endParaRPr>
          </a:p>
        </p:txBody>
      </p:sp>
      <p:sp>
        <p:nvSpPr>
          <p:cNvPr id="8" name="TextBox 8"/>
          <p:cNvSpPr txBox="1"/>
          <p:nvPr/>
        </p:nvSpPr>
        <p:spPr>
          <a:xfrm>
            <a:off x="1028700" y="5478886"/>
            <a:ext cx="16578811" cy="4889489"/>
          </a:xfrm>
          <a:prstGeom prst="rect">
            <a:avLst/>
          </a:prstGeom>
        </p:spPr>
        <p:txBody>
          <a:bodyPr lIns="0" tIns="0" rIns="0" bIns="0" rtlCol="0" anchor="t">
            <a:spAutoFit/>
          </a:bodyPr>
          <a:lstStyle/>
          <a:p>
            <a:pPr marL="550634" lvl="1" indent="-275317" algn="l">
              <a:lnSpc>
                <a:spcPts val="3570"/>
              </a:lnSpc>
              <a:buFont typeface="Arial"/>
              <a:buChar char="•"/>
            </a:pPr>
            <a:r>
              <a:rPr lang="en-US" sz="2550">
                <a:solidFill>
                  <a:srgbClr val="000000"/>
                </a:solidFill>
                <a:latin typeface="Canva Sans Bold"/>
                <a:ea typeface="Canva Sans Bold"/>
                <a:cs typeface="Canva Sans Bold"/>
                <a:sym typeface="Canva Sans Bold"/>
              </a:rPr>
              <a:t>Total Customers</a:t>
            </a:r>
            <a:r>
              <a:rPr lang="en-US" sz="2550">
                <a:solidFill>
                  <a:srgbClr val="000000"/>
                </a:solidFill>
                <a:latin typeface="Canva Sans"/>
                <a:ea typeface="Canva Sans"/>
                <a:cs typeface="Canva Sans"/>
                <a:sym typeface="Canva Sans"/>
              </a:rPr>
              <a:t> represent the total number of users of the company, which is around </a:t>
            </a:r>
            <a:r>
              <a:rPr lang="en-US" sz="2550">
                <a:solidFill>
                  <a:srgbClr val="000000"/>
                </a:solidFill>
                <a:latin typeface="Canva Sans Bold"/>
                <a:ea typeface="Canva Sans Bold"/>
                <a:cs typeface="Canva Sans Bold"/>
                <a:sym typeface="Canva Sans Bold"/>
              </a:rPr>
              <a:t>27K</a:t>
            </a:r>
            <a:r>
              <a:rPr lang="en-US" sz="2550">
                <a:solidFill>
                  <a:srgbClr val="000000"/>
                </a:solidFill>
                <a:latin typeface="Canva Sans"/>
                <a:ea typeface="Canva Sans"/>
                <a:cs typeface="Canva Sans"/>
                <a:sym typeface="Canva Sans"/>
              </a:rPr>
              <a:t>. </a:t>
            </a:r>
          </a:p>
          <a:p>
            <a:pPr marL="550634" lvl="1" indent="-275317" algn="l">
              <a:lnSpc>
                <a:spcPts val="3570"/>
              </a:lnSpc>
              <a:buFont typeface="Arial"/>
              <a:buChar char="•"/>
            </a:pPr>
            <a:r>
              <a:rPr lang="en-US" sz="2550">
                <a:solidFill>
                  <a:srgbClr val="000000"/>
                </a:solidFill>
                <a:latin typeface="Canva Sans Bold"/>
                <a:ea typeface="Canva Sans Bold"/>
                <a:cs typeface="Canva Sans Bold"/>
                <a:sym typeface="Canva Sans Bold"/>
              </a:rPr>
              <a:t>Total Revenue</a:t>
            </a:r>
            <a:r>
              <a:rPr lang="en-US" sz="2550">
                <a:solidFill>
                  <a:srgbClr val="000000"/>
                </a:solidFill>
                <a:latin typeface="Canva Sans"/>
                <a:ea typeface="Canva Sans"/>
                <a:cs typeface="Canva Sans"/>
                <a:sym typeface="Canva Sans"/>
              </a:rPr>
              <a:t> is the revenue generated from all policy registrations, amounting to approximately </a:t>
            </a:r>
            <a:r>
              <a:rPr lang="en-US" sz="2550">
                <a:solidFill>
                  <a:srgbClr val="000000"/>
                </a:solidFill>
                <a:latin typeface="Canva Sans Bold"/>
                <a:ea typeface="Canva Sans Bold"/>
                <a:cs typeface="Canva Sans Bold"/>
                <a:sym typeface="Canva Sans Bold"/>
              </a:rPr>
              <a:t>989M</a:t>
            </a:r>
            <a:r>
              <a:rPr lang="en-US" sz="2550">
                <a:solidFill>
                  <a:srgbClr val="000000"/>
                </a:solidFill>
                <a:latin typeface="Canva Sans"/>
                <a:ea typeface="Canva Sans"/>
                <a:cs typeface="Canva Sans"/>
                <a:sym typeface="Canva Sans"/>
              </a:rPr>
              <a:t> over 6 months. </a:t>
            </a:r>
          </a:p>
          <a:p>
            <a:pPr marL="550634" lvl="1" indent="-275317" algn="l">
              <a:lnSpc>
                <a:spcPts val="3570"/>
              </a:lnSpc>
              <a:buFont typeface="Arial"/>
              <a:buChar char="•"/>
            </a:pPr>
            <a:r>
              <a:rPr lang="en-US" sz="2550">
                <a:solidFill>
                  <a:srgbClr val="000000"/>
                </a:solidFill>
                <a:latin typeface="Canva Sans Bold"/>
                <a:ea typeface="Canva Sans Bold"/>
                <a:cs typeface="Canva Sans Bold"/>
                <a:sym typeface="Canva Sans Bold"/>
              </a:rPr>
              <a:t>Daily Customer Growth</a:t>
            </a:r>
            <a:r>
              <a:rPr lang="en-US" sz="2550">
                <a:solidFill>
                  <a:srgbClr val="000000"/>
                </a:solidFill>
                <a:latin typeface="Canva Sans"/>
                <a:ea typeface="Canva Sans"/>
                <a:cs typeface="Canva Sans"/>
                <a:sym typeface="Canva Sans"/>
              </a:rPr>
              <a:t> is the average daily increase in the customer base during a specific month, with an average of </a:t>
            </a:r>
            <a:r>
              <a:rPr lang="en-US" sz="2550">
                <a:solidFill>
                  <a:srgbClr val="000000"/>
                </a:solidFill>
                <a:latin typeface="Canva Sans Bold"/>
                <a:ea typeface="Canva Sans Bold"/>
                <a:cs typeface="Canva Sans Bold"/>
                <a:sym typeface="Canva Sans Bold"/>
              </a:rPr>
              <a:t>148.29</a:t>
            </a:r>
            <a:r>
              <a:rPr lang="en-US" sz="2550">
                <a:solidFill>
                  <a:srgbClr val="000000"/>
                </a:solidFill>
                <a:latin typeface="Canva Sans"/>
                <a:ea typeface="Canva Sans"/>
                <a:cs typeface="Canva Sans"/>
                <a:sym typeface="Canva Sans"/>
              </a:rPr>
              <a:t> over the past 6 months. </a:t>
            </a:r>
          </a:p>
          <a:p>
            <a:pPr marL="550634" lvl="1" indent="-275317" algn="l">
              <a:lnSpc>
                <a:spcPts val="3570"/>
              </a:lnSpc>
              <a:buFont typeface="Arial"/>
              <a:buChar char="•"/>
            </a:pPr>
            <a:r>
              <a:rPr lang="en-US" sz="2550">
                <a:solidFill>
                  <a:srgbClr val="000000"/>
                </a:solidFill>
                <a:latin typeface="Canva Sans Bold"/>
                <a:ea typeface="Canva Sans Bold"/>
                <a:cs typeface="Canva Sans Bold"/>
                <a:sym typeface="Canva Sans Bold"/>
              </a:rPr>
              <a:t>Daily Revenue Growth</a:t>
            </a:r>
            <a:r>
              <a:rPr lang="en-US" sz="2550">
                <a:solidFill>
                  <a:srgbClr val="000000"/>
                </a:solidFill>
                <a:latin typeface="Canva Sans"/>
                <a:ea typeface="Canva Sans"/>
                <a:cs typeface="Canva Sans"/>
                <a:sym typeface="Canva Sans"/>
              </a:rPr>
              <a:t> is calculated by dividing the total revenue earned in a specific month by the number of unique dates within that month, with a DRG value of </a:t>
            </a:r>
            <a:r>
              <a:rPr lang="en-US" sz="2550">
                <a:solidFill>
                  <a:srgbClr val="000000"/>
                </a:solidFill>
                <a:latin typeface="Canva Sans Bold"/>
                <a:ea typeface="Canva Sans Bold"/>
                <a:cs typeface="Canva Sans Bold"/>
                <a:sym typeface="Canva Sans Bold"/>
              </a:rPr>
              <a:t>5.47M</a:t>
            </a:r>
            <a:r>
              <a:rPr lang="en-US" sz="2550">
                <a:solidFill>
                  <a:srgbClr val="000000"/>
                </a:solidFill>
                <a:latin typeface="Canva Sans"/>
                <a:ea typeface="Canva Sans"/>
                <a:cs typeface="Canva Sans"/>
                <a:sym typeface="Canva Sans"/>
              </a:rPr>
              <a:t>. </a:t>
            </a:r>
          </a:p>
          <a:p>
            <a:pPr algn="l">
              <a:lnSpc>
                <a:spcPts val="3570"/>
              </a:lnSpc>
            </a:pPr>
            <a:endParaRPr lang="en-US" sz="2550">
              <a:solidFill>
                <a:srgbClr val="000000"/>
              </a:solidFill>
              <a:latin typeface="Canva Sans"/>
              <a:ea typeface="Canva Sans"/>
              <a:cs typeface="Canva Sans"/>
              <a:sym typeface="Canva Sans"/>
            </a:endParaRPr>
          </a:p>
          <a:p>
            <a:pPr marL="550634" lvl="1" indent="-275317" algn="l">
              <a:lnSpc>
                <a:spcPts val="3570"/>
              </a:lnSpc>
              <a:buFont typeface="Arial"/>
              <a:buChar char="•"/>
            </a:pPr>
            <a:r>
              <a:rPr lang="en-US" sz="2550">
                <a:solidFill>
                  <a:srgbClr val="000000"/>
                </a:solidFill>
                <a:latin typeface="Canva Sans"/>
                <a:ea typeface="Canva Sans"/>
                <a:cs typeface="Canva Sans"/>
                <a:sym typeface="Canva Sans"/>
              </a:rPr>
              <a:t>We can also find the previous month values and the percentage change between the previous and selected month.</a:t>
            </a:r>
          </a:p>
          <a:p>
            <a:pPr algn="ctr">
              <a:lnSpc>
                <a:spcPts val="3430"/>
              </a:lnSpc>
            </a:pPr>
            <a:endParaRPr lang="en-US" sz="2550">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3890951"/>
            <a:ext cx="9614391" cy="5376874"/>
          </a:xfrm>
          <a:custGeom>
            <a:avLst/>
            <a:gdLst/>
            <a:ahLst/>
            <a:cxnLst/>
            <a:rect l="l" t="t" r="r" b="b"/>
            <a:pathLst>
              <a:path w="9614391" h="5376874">
                <a:moveTo>
                  <a:pt x="0" y="0"/>
                </a:moveTo>
                <a:lnTo>
                  <a:pt x="9614391" y="0"/>
                </a:lnTo>
                <a:lnTo>
                  <a:pt x="9614391" y="5376874"/>
                </a:lnTo>
                <a:lnTo>
                  <a:pt x="0" y="5376874"/>
                </a:lnTo>
                <a:lnTo>
                  <a:pt x="0" y="0"/>
                </a:lnTo>
                <a:close/>
              </a:path>
            </a:pathLst>
          </a:custGeom>
          <a:blipFill>
            <a:blip r:embed="rId8"/>
            <a:stretch>
              <a:fillRect l="-527" t="-46" b="-46"/>
            </a:stretch>
          </a:blipFill>
        </p:spPr>
      </p:sp>
      <p:sp>
        <p:nvSpPr>
          <p:cNvPr id="6" name="TextBox 6"/>
          <p:cNvSpPr txBox="1"/>
          <p:nvPr/>
        </p:nvSpPr>
        <p:spPr>
          <a:xfrm>
            <a:off x="1028700" y="365131"/>
            <a:ext cx="7216134" cy="1193788"/>
          </a:xfrm>
          <a:prstGeom prst="rect">
            <a:avLst/>
          </a:prstGeom>
        </p:spPr>
        <p:txBody>
          <a:bodyPr lIns="0" tIns="0" rIns="0" bIns="0" rtlCol="0" anchor="t">
            <a:spAutoFit/>
          </a:bodyPr>
          <a:lstStyle/>
          <a:p>
            <a:pPr algn="ctr">
              <a:lnSpc>
                <a:spcPts val="9800"/>
              </a:lnSpc>
            </a:pPr>
            <a:r>
              <a:rPr lang="en-US" sz="7000">
                <a:solidFill>
                  <a:srgbClr val="55078B"/>
                </a:solidFill>
                <a:latin typeface="Rosario Bold"/>
                <a:ea typeface="Rosario Bold"/>
                <a:cs typeface="Rosario Bold"/>
                <a:sym typeface="Rosario Bold"/>
              </a:rPr>
              <a:t>Overview Analysis</a:t>
            </a:r>
          </a:p>
        </p:txBody>
      </p:sp>
      <p:sp>
        <p:nvSpPr>
          <p:cNvPr id="7" name="TextBox 7"/>
          <p:cNvSpPr txBox="1"/>
          <p:nvPr/>
        </p:nvSpPr>
        <p:spPr>
          <a:xfrm>
            <a:off x="10828735" y="3852851"/>
            <a:ext cx="6430565" cy="6692042"/>
          </a:xfrm>
          <a:prstGeom prst="rect">
            <a:avLst/>
          </a:prstGeom>
        </p:spPr>
        <p:txBody>
          <a:bodyPr lIns="0" tIns="0" rIns="0" bIns="0" rtlCol="0" anchor="t">
            <a:spAutoFit/>
          </a:bodyPr>
          <a:lstStyle/>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The majority of customers are aged between </a:t>
            </a:r>
            <a:r>
              <a:rPr lang="en-US" sz="1899">
                <a:solidFill>
                  <a:srgbClr val="2E2E2E"/>
                </a:solidFill>
                <a:latin typeface="Canva Sans Bold"/>
                <a:ea typeface="Canva Sans Bold"/>
                <a:cs typeface="Canva Sans Bold"/>
                <a:sym typeface="Canva Sans Bold"/>
              </a:rPr>
              <a:t>31</a:t>
            </a:r>
            <a:r>
              <a:rPr lang="en-US" sz="1899">
                <a:solidFill>
                  <a:srgbClr val="2E2E2E"/>
                </a:solidFill>
                <a:latin typeface="Canva Sans"/>
                <a:ea typeface="Canva Sans"/>
                <a:cs typeface="Canva Sans"/>
                <a:sym typeface="Canva Sans"/>
              </a:rPr>
              <a:t> and </a:t>
            </a:r>
            <a:r>
              <a:rPr lang="en-US" sz="1899">
                <a:solidFill>
                  <a:srgbClr val="2E2E2E"/>
                </a:solidFill>
                <a:latin typeface="Canva Sans Bold"/>
                <a:ea typeface="Canva Sans Bold"/>
                <a:cs typeface="Canva Sans Bold"/>
                <a:sym typeface="Canva Sans Bold"/>
              </a:rPr>
              <a:t>40</a:t>
            </a:r>
            <a:r>
              <a:rPr lang="en-US" sz="1899">
                <a:solidFill>
                  <a:srgbClr val="2E2E2E"/>
                </a:solidFill>
                <a:latin typeface="Canva Sans"/>
                <a:ea typeface="Canva Sans"/>
                <a:cs typeface="Canva Sans"/>
                <a:sym typeface="Canva Sans"/>
              </a:rPr>
              <a:t> and are located in the Delhi NCR area. In contrast, the fewest customers are over </a:t>
            </a:r>
            <a:r>
              <a:rPr lang="en-US" sz="1899">
                <a:solidFill>
                  <a:srgbClr val="2E2E2E"/>
                </a:solidFill>
                <a:latin typeface="Canva Sans Bold"/>
                <a:ea typeface="Canva Sans Bold"/>
                <a:cs typeface="Canva Sans Bold"/>
                <a:sym typeface="Canva Sans Bold"/>
              </a:rPr>
              <a:t>65</a:t>
            </a:r>
            <a:r>
              <a:rPr lang="en-US" sz="1899">
                <a:solidFill>
                  <a:srgbClr val="2E2E2E"/>
                </a:solidFill>
                <a:latin typeface="Canva Sans"/>
                <a:ea typeface="Canva Sans"/>
                <a:cs typeface="Canva Sans"/>
                <a:sym typeface="Canva Sans"/>
              </a:rPr>
              <a:t> and are from Indore.</a:t>
            </a:r>
          </a:p>
          <a:p>
            <a:pPr algn="l">
              <a:lnSpc>
                <a:spcPts val="2659"/>
              </a:lnSpc>
            </a:pPr>
            <a:endParaRPr lang="en-US" sz="1899">
              <a:solidFill>
                <a:srgbClr val="2E2E2E"/>
              </a:solidFill>
              <a:latin typeface="Canva Sans"/>
              <a:ea typeface="Canva Sans"/>
              <a:cs typeface="Canva Sans"/>
              <a:sym typeface="Canva Sans"/>
            </a:endParaRPr>
          </a:p>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In terms of monthly performance, </a:t>
            </a:r>
            <a:r>
              <a:rPr lang="en-US" sz="1899">
                <a:solidFill>
                  <a:srgbClr val="2E2E2E"/>
                </a:solidFill>
                <a:latin typeface="Canva Sans Bold"/>
                <a:ea typeface="Canva Sans Bold"/>
                <a:cs typeface="Canva Sans Bold"/>
                <a:sym typeface="Canva Sans Bold"/>
              </a:rPr>
              <a:t>March 2023</a:t>
            </a:r>
            <a:r>
              <a:rPr lang="en-US" sz="1899">
                <a:solidFill>
                  <a:srgbClr val="2E2E2E"/>
                </a:solidFill>
                <a:latin typeface="Canva Sans"/>
                <a:ea typeface="Canva Sans"/>
                <a:cs typeface="Canva Sans"/>
                <a:sym typeface="Canva Sans"/>
              </a:rPr>
              <a:t> saw the highest number of customers, with </a:t>
            </a:r>
            <a:r>
              <a:rPr lang="en-US" sz="1899">
                <a:solidFill>
                  <a:srgbClr val="2E2E2E"/>
                </a:solidFill>
                <a:latin typeface="Canva Sans Bold"/>
                <a:ea typeface="Canva Sans Bold"/>
                <a:cs typeface="Canva Sans Bold"/>
                <a:sym typeface="Canva Sans Bold"/>
              </a:rPr>
              <a:t>7.1K</a:t>
            </a:r>
            <a:r>
              <a:rPr lang="en-US" sz="1899">
                <a:solidFill>
                  <a:srgbClr val="2E2E2E"/>
                </a:solidFill>
                <a:latin typeface="Canva Sans"/>
                <a:ea typeface="Canva Sans"/>
                <a:cs typeface="Canva Sans"/>
                <a:sym typeface="Canva Sans"/>
              </a:rPr>
              <a:t>, and generated a revenue of around </a:t>
            </a:r>
            <a:r>
              <a:rPr lang="en-US" sz="1899">
                <a:solidFill>
                  <a:srgbClr val="2E2E2E"/>
                </a:solidFill>
                <a:latin typeface="Canva Sans Bold"/>
                <a:ea typeface="Canva Sans Bold"/>
                <a:cs typeface="Canva Sans Bold"/>
                <a:sym typeface="Canva Sans Bold"/>
              </a:rPr>
              <a:t>264M</a:t>
            </a:r>
            <a:r>
              <a:rPr lang="en-US" sz="1899">
                <a:solidFill>
                  <a:srgbClr val="2E2E2E"/>
                </a:solidFill>
                <a:latin typeface="Canva Sans"/>
                <a:ea typeface="Canva Sans"/>
                <a:cs typeface="Canva Sans"/>
                <a:sym typeface="Canva Sans"/>
              </a:rPr>
              <a:t>. Conversely, </a:t>
            </a:r>
            <a:r>
              <a:rPr lang="en-US" sz="1899">
                <a:solidFill>
                  <a:srgbClr val="2E2E2E"/>
                </a:solidFill>
                <a:latin typeface="Canva Sans Bold"/>
                <a:ea typeface="Canva Sans Bold"/>
                <a:cs typeface="Canva Sans Bold"/>
                <a:sym typeface="Canva Sans Bold"/>
              </a:rPr>
              <a:t>November 2022</a:t>
            </a:r>
            <a:r>
              <a:rPr lang="en-US" sz="1899">
                <a:solidFill>
                  <a:srgbClr val="2E2E2E"/>
                </a:solidFill>
                <a:latin typeface="Canva Sans"/>
                <a:ea typeface="Canva Sans"/>
                <a:cs typeface="Canva Sans"/>
                <a:sym typeface="Canva Sans"/>
              </a:rPr>
              <a:t> recorded the lowest number of customers at </a:t>
            </a:r>
            <a:r>
              <a:rPr lang="en-US" sz="1899">
                <a:solidFill>
                  <a:srgbClr val="2E2E2E"/>
                </a:solidFill>
                <a:latin typeface="Canva Sans Bold"/>
                <a:ea typeface="Canva Sans Bold"/>
                <a:cs typeface="Canva Sans Bold"/>
                <a:sym typeface="Canva Sans Bold"/>
              </a:rPr>
              <a:t>3.8K</a:t>
            </a:r>
            <a:r>
              <a:rPr lang="en-US" sz="1899">
                <a:solidFill>
                  <a:srgbClr val="2E2E2E"/>
                </a:solidFill>
                <a:latin typeface="Canva Sans"/>
                <a:ea typeface="Canva Sans"/>
                <a:cs typeface="Canva Sans"/>
                <a:sym typeface="Canva Sans"/>
              </a:rPr>
              <a:t> and the lowest revenue of </a:t>
            </a:r>
            <a:r>
              <a:rPr lang="en-US" sz="1899">
                <a:solidFill>
                  <a:srgbClr val="2E2E2E"/>
                </a:solidFill>
                <a:latin typeface="Canva Sans Bold"/>
                <a:ea typeface="Canva Sans Bold"/>
                <a:cs typeface="Canva Sans Bold"/>
                <a:sym typeface="Canva Sans Bold"/>
              </a:rPr>
              <a:t>132M</a:t>
            </a:r>
            <a:r>
              <a:rPr lang="en-US" sz="1899">
                <a:solidFill>
                  <a:srgbClr val="2E2E2E"/>
                </a:solidFill>
                <a:latin typeface="Canva Sans"/>
                <a:ea typeface="Canva Sans"/>
                <a:cs typeface="Canva Sans"/>
                <a:sym typeface="Canva Sans"/>
              </a:rPr>
              <a:t>.</a:t>
            </a:r>
          </a:p>
          <a:p>
            <a:pPr algn="l">
              <a:lnSpc>
                <a:spcPts val="2659"/>
              </a:lnSpc>
            </a:pPr>
            <a:endParaRPr lang="en-US" sz="1899">
              <a:solidFill>
                <a:srgbClr val="2E2E2E"/>
              </a:solidFill>
              <a:latin typeface="Canva Sans"/>
              <a:ea typeface="Canva Sans"/>
              <a:cs typeface="Canva Sans"/>
              <a:sym typeface="Canva Sans"/>
            </a:endParaRPr>
          </a:p>
          <a:p>
            <a:pPr marL="410209" lvl="1" indent="-205105" algn="l">
              <a:lnSpc>
                <a:spcPts val="2659"/>
              </a:lnSpc>
              <a:buFont typeface="Arial"/>
              <a:buChar char="•"/>
            </a:pPr>
            <a:r>
              <a:rPr lang="en-US" sz="1899">
                <a:solidFill>
                  <a:srgbClr val="2E2E2E"/>
                </a:solidFill>
                <a:latin typeface="Canva Sans"/>
                <a:ea typeface="Canva Sans"/>
                <a:cs typeface="Canva Sans"/>
                <a:sym typeface="Canva Sans"/>
              </a:rPr>
              <a:t>Among the policies, </a:t>
            </a:r>
            <a:r>
              <a:rPr lang="en-US" sz="1899">
                <a:solidFill>
                  <a:srgbClr val="2E2E2E"/>
                </a:solidFill>
                <a:latin typeface="Canva Sans Bold"/>
                <a:ea typeface="Canva Sans Bold"/>
                <a:cs typeface="Canva Sans Bold"/>
                <a:sym typeface="Canva Sans Bold"/>
              </a:rPr>
              <a:t>POL2005HEL</a:t>
            </a:r>
            <a:r>
              <a:rPr lang="en-US" sz="1899">
                <a:solidFill>
                  <a:srgbClr val="2E2E2E"/>
                </a:solidFill>
                <a:latin typeface="Canva Sans"/>
                <a:ea typeface="Canva Sans"/>
                <a:cs typeface="Canva Sans"/>
                <a:sym typeface="Canva Sans"/>
              </a:rPr>
              <a:t> generated the highest revenue, approximately </a:t>
            </a:r>
            <a:r>
              <a:rPr lang="en-US" sz="1899">
                <a:solidFill>
                  <a:srgbClr val="2E2E2E"/>
                </a:solidFill>
                <a:latin typeface="Canva Sans Bold"/>
                <a:ea typeface="Canva Sans Bold"/>
                <a:cs typeface="Canva Sans Bold"/>
                <a:sym typeface="Canva Sans Bold"/>
              </a:rPr>
              <a:t>324M</a:t>
            </a:r>
            <a:r>
              <a:rPr lang="en-US" sz="1899">
                <a:solidFill>
                  <a:srgbClr val="2E2E2E"/>
                </a:solidFill>
                <a:latin typeface="Canva Sans"/>
                <a:ea typeface="Canva Sans"/>
                <a:cs typeface="Canva Sans"/>
                <a:sym typeface="Canva Sans"/>
              </a:rPr>
              <a:t>, whereas </a:t>
            </a:r>
            <a:r>
              <a:rPr lang="en-US" sz="1899">
                <a:solidFill>
                  <a:srgbClr val="2E2E2E"/>
                </a:solidFill>
                <a:latin typeface="Canva Sans Bold"/>
                <a:ea typeface="Canva Sans Bold"/>
                <a:cs typeface="Canva Sans Bold"/>
                <a:sym typeface="Canva Sans Bold"/>
              </a:rPr>
              <a:t>POL4321HEL</a:t>
            </a:r>
            <a:r>
              <a:rPr lang="en-US" sz="1899">
                <a:solidFill>
                  <a:srgbClr val="2E2E2E"/>
                </a:solidFill>
                <a:latin typeface="Canva Sans"/>
                <a:ea typeface="Canva Sans"/>
                <a:cs typeface="Canva Sans"/>
                <a:sym typeface="Canva Sans"/>
              </a:rPr>
              <a:t> generated the lowest revenue, around </a:t>
            </a:r>
            <a:r>
              <a:rPr lang="en-US" sz="1899">
                <a:solidFill>
                  <a:srgbClr val="2E2E2E"/>
                </a:solidFill>
                <a:latin typeface="Canva Sans Bold"/>
                <a:ea typeface="Canva Sans Bold"/>
                <a:cs typeface="Canva Sans Bold"/>
                <a:sym typeface="Canva Sans Bold"/>
              </a:rPr>
              <a:t>25M</a:t>
            </a:r>
            <a:r>
              <a:rPr lang="en-US" sz="1899">
                <a:solidFill>
                  <a:srgbClr val="2E2E2E"/>
                </a:solidFill>
                <a:latin typeface="Canva Sans"/>
                <a:ea typeface="Canva Sans"/>
                <a:cs typeface="Canva Sans"/>
                <a:sym typeface="Canva Sans"/>
              </a:rPr>
              <a:t>.</a:t>
            </a:r>
          </a:p>
          <a:p>
            <a:pPr algn="l">
              <a:lnSpc>
                <a:spcPts val="2520"/>
              </a:lnSpc>
            </a:pPr>
            <a:endParaRPr lang="en-US" sz="1899">
              <a:solidFill>
                <a:srgbClr val="2E2E2E"/>
              </a:solidFill>
              <a:latin typeface="Canva Sans"/>
              <a:ea typeface="Canva Sans"/>
              <a:cs typeface="Canva Sans"/>
              <a:sym typeface="Canva Sans"/>
            </a:endParaRPr>
          </a:p>
          <a:p>
            <a:pPr algn="l">
              <a:lnSpc>
                <a:spcPts val="2520"/>
              </a:lnSpc>
            </a:pPr>
            <a:endParaRPr lang="en-US" sz="1899">
              <a:solidFill>
                <a:srgbClr val="2E2E2E"/>
              </a:solidFill>
              <a:latin typeface="Canva Sans"/>
              <a:ea typeface="Canva Sans"/>
              <a:cs typeface="Canva Sans"/>
              <a:sym typeface="Canva Sans"/>
            </a:endParaRPr>
          </a:p>
          <a:p>
            <a:pPr algn="l">
              <a:lnSpc>
                <a:spcPts val="2520"/>
              </a:lnSpc>
            </a:pPr>
            <a:endParaRPr lang="en-US" sz="1899">
              <a:solidFill>
                <a:srgbClr val="2E2E2E"/>
              </a:solidFill>
              <a:latin typeface="Canva Sans"/>
              <a:ea typeface="Canva Sans"/>
              <a:cs typeface="Canva Sans"/>
              <a:sym typeface="Canva Sans"/>
            </a:endParaRPr>
          </a:p>
          <a:p>
            <a:pPr algn="l">
              <a:lnSpc>
                <a:spcPts val="3034"/>
              </a:lnSpc>
            </a:pPr>
            <a:endParaRPr lang="en-US" sz="1899">
              <a:solidFill>
                <a:srgbClr val="2E2E2E"/>
              </a:solidFill>
              <a:latin typeface="Canva Sans"/>
              <a:ea typeface="Canva Sans"/>
              <a:cs typeface="Canva Sans"/>
              <a:sym typeface="Canva Sans"/>
            </a:endParaRPr>
          </a:p>
          <a:p>
            <a:pPr algn="ctr">
              <a:lnSpc>
                <a:spcPts val="3034"/>
              </a:lnSpc>
            </a:pPr>
            <a:endParaRPr lang="en-US" sz="1899">
              <a:solidFill>
                <a:srgbClr val="2E2E2E"/>
              </a:solidFill>
              <a:latin typeface="Canva Sans"/>
              <a:ea typeface="Canva Sans"/>
              <a:cs typeface="Canva Sans"/>
              <a:sym typeface="Canva Sans"/>
            </a:endParaRPr>
          </a:p>
        </p:txBody>
      </p:sp>
      <p:sp>
        <p:nvSpPr>
          <p:cNvPr id="8" name="TextBox 8"/>
          <p:cNvSpPr txBox="1"/>
          <p:nvPr/>
        </p:nvSpPr>
        <p:spPr>
          <a:xfrm>
            <a:off x="1028700" y="1849715"/>
            <a:ext cx="17259300" cy="1471930"/>
          </a:xfrm>
          <a:prstGeom prst="rect">
            <a:avLst/>
          </a:prstGeom>
        </p:spPr>
        <p:txBody>
          <a:bodyPr lIns="0" tIns="0" rIns="0" bIns="0" rtlCol="0" anchor="t">
            <a:spAutoFit/>
          </a:bodyPr>
          <a:lstStyle/>
          <a:p>
            <a:pPr algn="l">
              <a:lnSpc>
                <a:spcPts val="3920"/>
              </a:lnSpc>
            </a:pPr>
            <a:r>
              <a:rPr lang="en-US" sz="2800">
                <a:solidFill>
                  <a:srgbClr val="2E2E2E"/>
                </a:solidFill>
                <a:latin typeface="Canva Sans Bold"/>
                <a:ea typeface="Canva Sans Bold"/>
                <a:cs typeface="Canva Sans Bold"/>
                <a:sym typeface="Canva Sans Bold"/>
              </a:rPr>
              <a:t>Dive into a bird's-eye perspective of Shield's performance, with key metrics and trends elegantly displayed for quick analysis. From overall revenue trends to customer acquisition metrics, this page serves as the compass guiding strategic decision-making.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909434" y="3349256"/>
            <a:ext cx="10849275" cy="6059171"/>
          </a:xfrm>
          <a:custGeom>
            <a:avLst/>
            <a:gdLst/>
            <a:ahLst/>
            <a:cxnLst/>
            <a:rect l="l" t="t" r="r" b="b"/>
            <a:pathLst>
              <a:path w="10849275" h="6059171">
                <a:moveTo>
                  <a:pt x="0" y="0"/>
                </a:moveTo>
                <a:lnTo>
                  <a:pt x="10849275" y="0"/>
                </a:lnTo>
                <a:lnTo>
                  <a:pt x="10849275" y="6059170"/>
                </a:lnTo>
                <a:lnTo>
                  <a:pt x="0" y="6059170"/>
                </a:lnTo>
                <a:lnTo>
                  <a:pt x="0" y="0"/>
                </a:lnTo>
                <a:close/>
              </a:path>
            </a:pathLst>
          </a:custGeom>
          <a:blipFill>
            <a:blip r:embed="rId6"/>
            <a:stretch>
              <a:fillRect/>
            </a:stretch>
          </a:blipFill>
        </p:spPr>
      </p:sp>
      <p:sp>
        <p:nvSpPr>
          <p:cNvPr id="5" name="TextBox 5"/>
          <p:cNvSpPr txBox="1"/>
          <p:nvPr/>
        </p:nvSpPr>
        <p:spPr>
          <a:xfrm>
            <a:off x="1245526" y="230188"/>
            <a:ext cx="8832487" cy="1330325"/>
          </a:xfrm>
          <a:prstGeom prst="rect">
            <a:avLst/>
          </a:prstGeom>
        </p:spPr>
        <p:txBody>
          <a:bodyPr lIns="0" tIns="0" rIns="0" bIns="0" rtlCol="0" anchor="t">
            <a:spAutoFit/>
          </a:bodyPr>
          <a:lstStyle/>
          <a:p>
            <a:pPr algn="l">
              <a:lnSpc>
                <a:spcPts val="11200"/>
              </a:lnSpc>
            </a:pPr>
            <a:r>
              <a:rPr lang="en-US" sz="7000">
                <a:solidFill>
                  <a:srgbClr val="8C52FF"/>
                </a:solidFill>
                <a:latin typeface="Rosario Bold"/>
                <a:ea typeface="Rosario Bold"/>
                <a:cs typeface="Rosario Bold"/>
                <a:sym typeface="Rosario Bold"/>
              </a:rPr>
              <a:t>Sales Mode Analysis</a:t>
            </a:r>
          </a:p>
        </p:txBody>
      </p:sp>
      <p:sp>
        <p:nvSpPr>
          <p:cNvPr id="6" name="TextBox 6"/>
          <p:cNvSpPr txBox="1"/>
          <p:nvPr/>
        </p:nvSpPr>
        <p:spPr>
          <a:xfrm>
            <a:off x="1245526" y="1752348"/>
            <a:ext cx="17042474" cy="1234440"/>
          </a:xfrm>
          <a:prstGeom prst="rect">
            <a:avLst/>
          </a:prstGeom>
        </p:spPr>
        <p:txBody>
          <a:bodyPr lIns="0" tIns="0" rIns="0" bIns="0" rtlCol="0" anchor="t">
            <a:spAutoFit/>
          </a:bodyPr>
          <a:lstStyle/>
          <a:p>
            <a:pPr algn="l">
              <a:lnSpc>
                <a:spcPts val="3359"/>
              </a:lnSpc>
            </a:pPr>
            <a:r>
              <a:rPr lang="en-US" sz="2399">
                <a:solidFill>
                  <a:srgbClr val="000000"/>
                </a:solidFill>
                <a:latin typeface="Canva Sans Bold"/>
                <a:ea typeface="Canva Sans Bold"/>
                <a:cs typeface="Canva Sans Bold"/>
                <a:sym typeface="Canva Sans Bold"/>
              </a:rPr>
              <a:t>Delve deep into the intricacies of sales performance with a dedicated page that dissects sales data based on different modes. Whether it's analyzing the effectiveness of online channels versus traditional avenues or pinpointing the most lucrative sales modes, this page equips the team with insights to optimize sales strategies.</a:t>
            </a:r>
            <a:r>
              <a:rPr lang="en-US" sz="2399">
                <a:solidFill>
                  <a:srgbClr val="8C52FF"/>
                </a:solidFill>
                <a:latin typeface="Canva Sans Bold"/>
                <a:ea typeface="Canva Sans Bold"/>
                <a:cs typeface="Canva Sans Bold"/>
                <a:sym typeface="Canva Sans Bold"/>
              </a:rPr>
              <a:t> </a:t>
            </a:r>
          </a:p>
        </p:txBody>
      </p:sp>
      <p:sp>
        <p:nvSpPr>
          <p:cNvPr id="7" name="TextBox 7"/>
          <p:cNvSpPr txBox="1"/>
          <p:nvPr/>
        </p:nvSpPr>
        <p:spPr>
          <a:xfrm>
            <a:off x="661208" y="3311156"/>
            <a:ext cx="6038795" cy="7238365"/>
          </a:xfrm>
          <a:prstGeom prst="rect">
            <a:avLst/>
          </a:prstGeom>
        </p:spPr>
        <p:txBody>
          <a:bodyPr lIns="0" tIns="0" rIns="0" bIns="0" rtlCol="0" anchor="t">
            <a:spAutoFit/>
          </a:bodyPr>
          <a:lstStyle/>
          <a:p>
            <a:pPr marL="410218" lvl="1" indent="-205109" algn="l">
              <a:lnSpc>
                <a:spcPts val="2660"/>
              </a:lnSpc>
              <a:buFont typeface="Arial"/>
              <a:buChar char="•"/>
            </a:pPr>
            <a:r>
              <a:rPr lang="en-US" sz="1900">
                <a:solidFill>
                  <a:srgbClr val="000000"/>
                </a:solidFill>
                <a:latin typeface="Canva Sans Bold"/>
                <a:ea typeface="Canva Sans Bold"/>
                <a:cs typeface="Canva Sans Bold"/>
                <a:sym typeface="Canva Sans Bold"/>
              </a:rPr>
              <a:t>55%</a:t>
            </a:r>
            <a:r>
              <a:rPr lang="en-US" sz="1900">
                <a:solidFill>
                  <a:srgbClr val="000000"/>
                </a:solidFill>
                <a:latin typeface="Canva Sans"/>
                <a:ea typeface="Canva Sans"/>
                <a:cs typeface="Canva Sans"/>
                <a:sym typeface="Canva Sans"/>
              </a:rPr>
              <a:t> of the customers are registered and </a:t>
            </a:r>
            <a:r>
              <a:rPr lang="en-US" sz="1900">
                <a:solidFill>
                  <a:srgbClr val="000000"/>
                </a:solidFill>
                <a:latin typeface="Canva Sans Bold"/>
                <a:ea typeface="Canva Sans Bold"/>
                <a:cs typeface="Canva Sans Bold"/>
                <a:sym typeface="Canva Sans Bold"/>
              </a:rPr>
              <a:t>551M</a:t>
            </a:r>
            <a:r>
              <a:rPr lang="en-US" sz="1900">
                <a:solidFill>
                  <a:srgbClr val="000000"/>
                </a:solidFill>
                <a:latin typeface="Canva Sans"/>
                <a:ea typeface="Canva Sans"/>
                <a:cs typeface="Canva Sans"/>
                <a:sym typeface="Canva Sans"/>
              </a:rPr>
              <a:t> in revenue is generated by </a:t>
            </a:r>
            <a:r>
              <a:rPr lang="en-US" sz="1900">
                <a:solidFill>
                  <a:srgbClr val="000000"/>
                </a:solidFill>
                <a:latin typeface="Canva Sans Bold"/>
                <a:ea typeface="Canva Sans Bold"/>
                <a:cs typeface="Canva Sans Bold"/>
                <a:sym typeface="Canva Sans Bold"/>
              </a:rPr>
              <a:t>offline agents</a:t>
            </a:r>
            <a:r>
              <a:rPr lang="en-US" sz="1900">
                <a:solidFill>
                  <a:srgbClr val="000000"/>
                </a:solidFill>
                <a:latin typeface="Canva Sans"/>
                <a:ea typeface="Canva Sans"/>
                <a:cs typeface="Canva Sans"/>
                <a:sym typeface="Canva Sans"/>
              </a:rPr>
              <a:t>, and </a:t>
            </a:r>
            <a:r>
              <a:rPr lang="en-US" sz="1900">
                <a:solidFill>
                  <a:srgbClr val="000000"/>
                </a:solidFill>
                <a:latin typeface="Canva Sans Bold"/>
                <a:ea typeface="Canva Sans Bold"/>
                <a:cs typeface="Canva Sans Bold"/>
                <a:sym typeface="Canva Sans Bold"/>
              </a:rPr>
              <a:t>16%</a:t>
            </a:r>
            <a:r>
              <a:rPr lang="en-US" sz="1900">
                <a:solidFill>
                  <a:srgbClr val="000000"/>
                </a:solidFill>
                <a:latin typeface="Canva Sans"/>
                <a:ea typeface="Canva Sans"/>
                <a:cs typeface="Canva Sans"/>
                <a:sym typeface="Canva Sans"/>
              </a:rPr>
              <a:t> by  and </a:t>
            </a:r>
            <a:r>
              <a:rPr lang="en-US" sz="1900">
                <a:solidFill>
                  <a:srgbClr val="000000"/>
                </a:solidFill>
                <a:latin typeface="Canva Sans Bold"/>
                <a:ea typeface="Canva Sans Bold"/>
                <a:cs typeface="Canva Sans Bold"/>
                <a:sym typeface="Canva Sans Bold"/>
              </a:rPr>
              <a:t>161M</a:t>
            </a:r>
            <a:r>
              <a:rPr lang="en-US" sz="1900">
                <a:solidFill>
                  <a:srgbClr val="000000"/>
                </a:solidFill>
                <a:latin typeface="Canva Sans"/>
                <a:ea typeface="Canva Sans"/>
                <a:cs typeface="Canva Sans"/>
                <a:sym typeface="Canva Sans"/>
              </a:rPr>
              <a:t> </a:t>
            </a:r>
            <a:r>
              <a:rPr lang="en-US" sz="1900">
                <a:solidFill>
                  <a:srgbClr val="000000"/>
                </a:solidFill>
                <a:latin typeface="Canva Sans Bold"/>
                <a:ea typeface="Canva Sans Bold"/>
                <a:cs typeface="Canva Sans Bold"/>
                <a:sym typeface="Canva Sans Bold"/>
              </a:rPr>
              <a:t>offline-direct</a:t>
            </a:r>
            <a:r>
              <a:rPr lang="en-US" sz="1900">
                <a:solidFill>
                  <a:srgbClr val="000000"/>
                </a:solidFill>
                <a:latin typeface="Canva Sans"/>
                <a:ea typeface="Canva Sans"/>
                <a:cs typeface="Canva Sans"/>
                <a:sym typeface="Canva Sans"/>
              </a:rPr>
              <a:t> and </a:t>
            </a:r>
            <a:r>
              <a:rPr lang="en-US" sz="1900">
                <a:solidFill>
                  <a:srgbClr val="000000"/>
                </a:solidFill>
                <a:latin typeface="Canva Sans Bold"/>
                <a:ea typeface="Canva Sans Bold"/>
                <a:cs typeface="Canva Sans Bold"/>
                <a:sym typeface="Canva Sans Bold"/>
              </a:rPr>
              <a:t>online app</a:t>
            </a:r>
            <a:r>
              <a:rPr lang="en-US" sz="1900">
                <a:solidFill>
                  <a:srgbClr val="000000"/>
                </a:solidFill>
                <a:latin typeface="Canva Sans"/>
                <a:ea typeface="Canva Sans"/>
                <a:cs typeface="Canva Sans"/>
                <a:sym typeface="Canva Sans"/>
              </a:rPr>
              <a:t> each. </a:t>
            </a:r>
          </a:p>
          <a:p>
            <a:pPr algn="l">
              <a:lnSpc>
                <a:spcPts val="2660"/>
              </a:lnSpc>
            </a:pPr>
            <a:endParaRPr lang="en-US" sz="1900">
              <a:solidFill>
                <a:srgbClr val="000000"/>
              </a:solidFill>
              <a:latin typeface="Canva Sans"/>
              <a:ea typeface="Canva Sans"/>
              <a:cs typeface="Canva Sans"/>
              <a:sym typeface="Canva Sans"/>
            </a:endParaRPr>
          </a:p>
          <a:p>
            <a:pPr marL="410218" lvl="1" indent="-205109" algn="l">
              <a:lnSpc>
                <a:spcPts val="2660"/>
              </a:lnSpc>
              <a:buFont typeface="Arial"/>
              <a:buChar char="•"/>
            </a:pPr>
            <a:r>
              <a:rPr lang="en-US" sz="1900">
                <a:solidFill>
                  <a:srgbClr val="000000"/>
                </a:solidFill>
                <a:latin typeface="Canva Sans"/>
                <a:ea typeface="Canva Sans"/>
                <a:cs typeface="Canva Sans"/>
                <a:sym typeface="Canva Sans"/>
              </a:rPr>
              <a:t>From </a:t>
            </a:r>
            <a:r>
              <a:rPr lang="en-US" sz="1900">
                <a:solidFill>
                  <a:srgbClr val="000000"/>
                </a:solidFill>
                <a:latin typeface="Canva Sans Bold"/>
                <a:ea typeface="Canva Sans Bold"/>
                <a:cs typeface="Canva Sans Bold"/>
                <a:sym typeface="Canva Sans Bold"/>
              </a:rPr>
              <a:t>November 2022</a:t>
            </a:r>
            <a:r>
              <a:rPr lang="en-US" sz="1900">
                <a:solidFill>
                  <a:srgbClr val="000000"/>
                </a:solidFill>
                <a:latin typeface="Canva Sans"/>
                <a:ea typeface="Canva Sans"/>
                <a:cs typeface="Canva Sans"/>
                <a:sym typeface="Canva Sans"/>
              </a:rPr>
              <a:t> to </a:t>
            </a:r>
            <a:r>
              <a:rPr lang="en-US" sz="1900">
                <a:solidFill>
                  <a:srgbClr val="000000"/>
                </a:solidFill>
                <a:latin typeface="Canva Sans Bold"/>
                <a:ea typeface="Canva Sans Bold"/>
                <a:cs typeface="Canva Sans Bold"/>
                <a:sym typeface="Canva Sans Bold"/>
              </a:rPr>
              <a:t>April 2023</a:t>
            </a:r>
            <a:r>
              <a:rPr lang="en-US" sz="1900">
                <a:solidFill>
                  <a:srgbClr val="000000"/>
                </a:solidFill>
                <a:latin typeface="Canva Sans"/>
                <a:ea typeface="Canva Sans"/>
                <a:cs typeface="Canva Sans"/>
                <a:sym typeface="Canva Sans"/>
              </a:rPr>
              <a:t>, Offline Agent was the top sales mode. The highest registered customer policy is </a:t>
            </a:r>
            <a:r>
              <a:rPr lang="en-US" sz="1900">
                <a:solidFill>
                  <a:srgbClr val="000000"/>
                </a:solidFill>
                <a:latin typeface="Canva Sans Bold"/>
                <a:ea typeface="Canva Sans Bold"/>
                <a:cs typeface="Canva Sans Bold"/>
                <a:sym typeface="Canva Sans Bold"/>
              </a:rPr>
              <a:t>POL4321HEL</a:t>
            </a:r>
            <a:r>
              <a:rPr lang="en-US" sz="1900">
                <a:solidFill>
                  <a:srgbClr val="000000"/>
                </a:solidFill>
                <a:latin typeface="Canva Sans"/>
                <a:ea typeface="Canva Sans"/>
                <a:cs typeface="Canva Sans"/>
                <a:sym typeface="Canva Sans"/>
              </a:rPr>
              <a:t>. </a:t>
            </a:r>
            <a:r>
              <a:rPr lang="en-US" sz="1900">
                <a:solidFill>
                  <a:srgbClr val="000000"/>
                </a:solidFill>
                <a:latin typeface="Canva Sans Bold"/>
                <a:ea typeface="Canva Sans Bold"/>
                <a:cs typeface="Canva Sans Bold"/>
                <a:sym typeface="Canva Sans Bold"/>
              </a:rPr>
              <a:t>Offline agent</a:t>
            </a:r>
            <a:r>
              <a:rPr lang="en-US" sz="1900">
                <a:solidFill>
                  <a:srgbClr val="000000"/>
                </a:solidFill>
                <a:latin typeface="Canva Sans"/>
                <a:ea typeface="Canva Sans"/>
                <a:cs typeface="Canva Sans"/>
                <a:sym typeface="Canva Sans"/>
              </a:rPr>
              <a:t>s consistently led revenue generation, with </a:t>
            </a:r>
            <a:r>
              <a:rPr lang="en-US" sz="1900">
                <a:solidFill>
                  <a:srgbClr val="000000"/>
                </a:solidFill>
                <a:latin typeface="Canva Sans Bold"/>
                <a:ea typeface="Canva Sans Bold"/>
                <a:cs typeface="Canva Sans Bold"/>
                <a:sym typeface="Canva Sans Bold"/>
              </a:rPr>
              <a:t>POL2005HEL</a:t>
            </a:r>
            <a:r>
              <a:rPr lang="en-US" sz="1900">
                <a:solidFill>
                  <a:srgbClr val="000000"/>
                </a:solidFill>
                <a:latin typeface="Canva Sans"/>
                <a:ea typeface="Canva Sans"/>
                <a:cs typeface="Canva Sans"/>
                <a:sym typeface="Canva Sans"/>
              </a:rPr>
              <a:t> generating the most revenue (</a:t>
            </a:r>
            <a:r>
              <a:rPr lang="en-US" sz="1900">
                <a:solidFill>
                  <a:srgbClr val="000000"/>
                </a:solidFill>
                <a:latin typeface="Canva Sans Bold"/>
                <a:ea typeface="Canva Sans Bold"/>
                <a:cs typeface="Canva Sans Bold"/>
                <a:sym typeface="Canva Sans Bold"/>
              </a:rPr>
              <a:t>324M</a:t>
            </a:r>
            <a:r>
              <a:rPr lang="en-US" sz="1900">
                <a:solidFill>
                  <a:srgbClr val="000000"/>
                </a:solidFill>
                <a:latin typeface="Canva Sans"/>
                <a:ea typeface="Canva Sans"/>
                <a:cs typeface="Canva Sans"/>
                <a:sym typeface="Canva Sans"/>
              </a:rPr>
              <a:t>) and </a:t>
            </a:r>
            <a:r>
              <a:rPr lang="en-US" sz="1900">
                <a:solidFill>
                  <a:srgbClr val="000000"/>
                </a:solidFill>
                <a:latin typeface="Canva Sans Bold"/>
                <a:ea typeface="Canva Sans Bold"/>
                <a:cs typeface="Canva Sans Bold"/>
                <a:sym typeface="Canva Sans Bold"/>
              </a:rPr>
              <a:t>POL4321HEL</a:t>
            </a:r>
            <a:r>
              <a:rPr lang="en-US" sz="1900">
                <a:solidFill>
                  <a:srgbClr val="000000"/>
                </a:solidFill>
                <a:latin typeface="Canva Sans"/>
                <a:ea typeface="Canva Sans"/>
                <a:cs typeface="Canva Sans"/>
                <a:sym typeface="Canva Sans"/>
              </a:rPr>
              <a:t> the least (</a:t>
            </a:r>
            <a:r>
              <a:rPr lang="en-US" sz="1900">
                <a:solidFill>
                  <a:srgbClr val="000000"/>
                </a:solidFill>
                <a:latin typeface="Canva Sans Bold"/>
                <a:ea typeface="Canva Sans Bold"/>
                <a:cs typeface="Canva Sans Bold"/>
                <a:sym typeface="Canva Sans Bold"/>
              </a:rPr>
              <a:t>25M</a:t>
            </a:r>
            <a:r>
              <a:rPr lang="en-US" sz="1900">
                <a:solidFill>
                  <a:srgbClr val="000000"/>
                </a:solidFill>
                <a:latin typeface="Canva Sans"/>
                <a:ea typeface="Canva Sans"/>
                <a:cs typeface="Canva Sans"/>
                <a:sym typeface="Canva Sans"/>
              </a:rPr>
              <a:t>). The second-highest revenue sources shifted from </a:t>
            </a:r>
            <a:r>
              <a:rPr lang="en-US" sz="1900">
                <a:solidFill>
                  <a:srgbClr val="000000"/>
                </a:solidFill>
                <a:latin typeface="Canva Sans Bold"/>
                <a:ea typeface="Canva Sans Bold"/>
                <a:cs typeface="Canva Sans Bold"/>
                <a:sym typeface="Canva Sans Bold"/>
              </a:rPr>
              <a:t>offline direct</a:t>
            </a:r>
            <a:r>
              <a:rPr lang="en-US" sz="1900">
                <a:solidFill>
                  <a:srgbClr val="000000"/>
                </a:solidFill>
                <a:latin typeface="Canva Sans"/>
                <a:ea typeface="Canva Sans"/>
                <a:cs typeface="Canva Sans"/>
                <a:sym typeface="Canva Sans"/>
              </a:rPr>
              <a:t> to the </a:t>
            </a:r>
            <a:r>
              <a:rPr lang="en-US" sz="1900">
                <a:solidFill>
                  <a:srgbClr val="000000"/>
                </a:solidFill>
                <a:latin typeface="Canva Sans Bold"/>
                <a:ea typeface="Canva Sans Bold"/>
                <a:cs typeface="Canva Sans Bold"/>
                <a:sym typeface="Canva Sans Bold"/>
              </a:rPr>
              <a:t>online app</a:t>
            </a:r>
            <a:r>
              <a:rPr lang="en-US" sz="1900">
                <a:solidFill>
                  <a:srgbClr val="000000"/>
                </a:solidFill>
                <a:latin typeface="Canva Sans"/>
                <a:ea typeface="Canva Sans"/>
                <a:cs typeface="Canva Sans"/>
                <a:sym typeface="Canva Sans"/>
              </a:rPr>
              <a:t>.</a:t>
            </a:r>
          </a:p>
          <a:p>
            <a:pPr algn="l">
              <a:lnSpc>
                <a:spcPts val="2660"/>
              </a:lnSpc>
            </a:pPr>
            <a:endParaRPr lang="en-US" sz="1900">
              <a:solidFill>
                <a:srgbClr val="000000"/>
              </a:solidFill>
              <a:latin typeface="Canva Sans"/>
              <a:ea typeface="Canva Sans"/>
              <a:cs typeface="Canva Sans"/>
              <a:sym typeface="Canva Sans"/>
            </a:endParaRPr>
          </a:p>
          <a:p>
            <a:pPr marL="410218" lvl="1" indent="-205109" algn="l">
              <a:lnSpc>
                <a:spcPts val="2660"/>
              </a:lnSpc>
              <a:buFont typeface="Arial"/>
              <a:buChar char="•"/>
            </a:pPr>
            <a:r>
              <a:rPr lang="en-US" sz="1900">
                <a:solidFill>
                  <a:srgbClr val="000000"/>
                </a:solidFill>
                <a:latin typeface="Canva Sans"/>
                <a:ea typeface="Canva Sans"/>
                <a:cs typeface="Canva Sans"/>
                <a:sym typeface="Canva Sans"/>
              </a:rPr>
              <a:t>Across all cities, </a:t>
            </a:r>
            <a:r>
              <a:rPr lang="en-US" sz="1900">
                <a:solidFill>
                  <a:srgbClr val="000000"/>
                </a:solidFill>
                <a:latin typeface="Canva Sans Bold"/>
                <a:ea typeface="Canva Sans Bold"/>
                <a:cs typeface="Canva Sans Bold"/>
                <a:sym typeface="Canva Sans Bold"/>
              </a:rPr>
              <a:t>offline agents</a:t>
            </a:r>
            <a:r>
              <a:rPr lang="en-US" sz="1900">
                <a:solidFill>
                  <a:srgbClr val="000000"/>
                </a:solidFill>
                <a:latin typeface="Canva Sans"/>
                <a:ea typeface="Canva Sans"/>
                <a:cs typeface="Canva Sans"/>
                <a:sym typeface="Canva Sans"/>
              </a:rPr>
              <a:t> have generated the highest revenue and regestration. Among the cities, </a:t>
            </a:r>
            <a:r>
              <a:rPr lang="en-US" sz="1900">
                <a:solidFill>
                  <a:srgbClr val="000000"/>
                </a:solidFill>
                <a:latin typeface="Canva Sans Bold"/>
                <a:ea typeface="Canva Sans Bold"/>
                <a:cs typeface="Canva Sans Bold"/>
                <a:sym typeface="Canva Sans Bold"/>
              </a:rPr>
              <a:t>Delhi NCR</a:t>
            </a:r>
            <a:r>
              <a:rPr lang="en-US" sz="1900">
                <a:solidFill>
                  <a:srgbClr val="000000"/>
                </a:solidFill>
                <a:latin typeface="Canva Sans"/>
                <a:ea typeface="Canva Sans"/>
                <a:cs typeface="Canva Sans"/>
                <a:sym typeface="Canva Sans"/>
              </a:rPr>
              <a:t> has the highest registration and revenue at </a:t>
            </a:r>
            <a:r>
              <a:rPr lang="en-US" sz="1900">
                <a:solidFill>
                  <a:srgbClr val="000000"/>
                </a:solidFill>
                <a:latin typeface="Canva Sans Bold"/>
                <a:ea typeface="Canva Sans Bold"/>
                <a:cs typeface="Canva Sans Bold"/>
                <a:sym typeface="Canva Sans Bold"/>
              </a:rPr>
              <a:t>402M,</a:t>
            </a:r>
            <a:r>
              <a:rPr lang="en-US" sz="1900">
                <a:solidFill>
                  <a:srgbClr val="000000"/>
                </a:solidFill>
                <a:latin typeface="Canva Sans"/>
                <a:ea typeface="Canva Sans"/>
                <a:cs typeface="Canva Sans"/>
                <a:sym typeface="Canva Sans"/>
              </a:rPr>
              <a:t> whereas </a:t>
            </a:r>
            <a:r>
              <a:rPr lang="en-US" sz="1900">
                <a:solidFill>
                  <a:srgbClr val="000000"/>
                </a:solidFill>
                <a:latin typeface="Canva Sans Bold"/>
                <a:ea typeface="Canva Sans Bold"/>
                <a:cs typeface="Canva Sans Bold"/>
                <a:sym typeface="Canva Sans Bold"/>
              </a:rPr>
              <a:t>Indore</a:t>
            </a:r>
            <a:r>
              <a:rPr lang="en-US" sz="1900">
                <a:solidFill>
                  <a:srgbClr val="000000"/>
                </a:solidFill>
                <a:latin typeface="Canva Sans"/>
                <a:ea typeface="Canva Sans"/>
                <a:cs typeface="Canva Sans"/>
                <a:sym typeface="Canva Sans"/>
              </a:rPr>
              <a:t> has the lowest revenue at </a:t>
            </a:r>
            <a:r>
              <a:rPr lang="en-US" sz="1900">
                <a:solidFill>
                  <a:srgbClr val="000000"/>
                </a:solidFill>
                <a:latin typeface="Canva Sans Bold"/>
                <a:ea typeface="Canva Sans Bold"/>
                <a:cs typeface="Canva Sans Bold"/>
                <a:sym typeface="Canva Sans Bold"/>
              </a:rPr>
              <a:t>81M</a:t>
            </a:r>
            <a:r>
              <a:rPr lang="en-US" sz="1900">
                <a:solidFill>
                  <a:srgbClr val="000000"/>
                </a:solidFill>
                <a:latin typeface="Canva Sans"/>
                <a:ea typeface="Canva Sans"/>
                <a:cs typeface="Canva Sans"/>
                <a:sym typeface="Canva Sans"/>
              </a:rPr>
              <a:t>.</a:t>
            </a:r>
          </a:p>
          <a:p>
            <a:pPr algn="l">
              <a:lnSpc>
                <a:spcPts val="2660"/>
              </a:lnSpc>
            </a:pPr>
            <a:endParaRPr lang="en-US" sz="1900">
              <a:solidFill>
                <a:srgbClr val="000000"/>
              </a:solidFill>
              <a:latin typeface="Canva Sans"/>
              <a:ea typeface="Canva Sans"/>
              <a:cs typeface="Canva Sans"/>
              <a:sym typeface="Canva Sans"/>
            </a:endParaRPr>
          </a:p>
          <a:p>
            <a:pPr algn="ctr">
              <a:lnSpc>
                <a:spcPts val="4759"/>
              </a:lnSpc>
            </a:pPr>
            <a:endParaRPr lang="en-US" sz="1900">
              <a:solidFill>
                <a:srgbClr val="000000"/>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08728">
            <a:off x="6461224" y="-4582532"/>
            <a:ext cx="15887340" cy="15887340"/>
          </a:xfrm>
          <a:custGeom>
            <a:avLst/>
            <a:gdLst/>
            <a:ahLst/>
            <a:cxnLst/>
            <a:rect l="l" t="t" r="r" b="b"/>
            <a:pathLst>
              <a:path w="15887340" h="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148401" flipH="1">
            <a:off x="15297701" y="384797"/>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2301">
            <a:off x="-5072607" y="6650746"/>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Freeform 5"/>
          <p:cNvSpPr/>
          <p:nvPr/>
        </p:nvSpPr>
        <p:spPr>
          <a:xfrm>
            <a:off x="513005" y="3608093"/>
            <a:ext cx="10213866" cy="5721169"/>
          </a:xfrm>
          <a:custGeom>
            <a:avLst/>
            <a:gdLst/>
            <a:ahLst/>
            <a:cxnLst/>
            <a:rect l="l" t="t" r="r" b="b"/>
            <a:pathLst>
              <a:path w="10213866" h="5721169">
                <a:moveTo>
                  <a:pt x="0" y="0"/>
                </a:moveTo>
                <a:lnTo>
                  <a:pt x="10213866" y="0"/>
                </a:lnTo>
                <a:lnTo>
                  <a:pt x="10213866" y="5721169"/>
                </a:lnTo>
                <a:lnTo>
                  <a:pt x="0" y="5721169"/>
                </a:lnTo>
                <a:lnTo>
                  <a:pt x="0" y="0"/>
                </a:lnTo>
                <a:close/>
              </a:path>
            </a:pathLst>
          </a:custGeom>
          <a:blipFill>
            <a:blip r:embed="rId8"/>
            <a:stretch>
              <a:fillRect/>
            </a:stretch>
          </a:blipFill>
        </p:spPr>
      </p:sp>
      <p:sp>
        <p:nvSpPr>
          <p:cNvPr id="6" name="TextBox 6"/>
          <p:cNvSpPr txBox="1"/>
          <p:nvPr/>
        </p:nvSpPr>
        <p:spPr>
          <a:xfrm>
            <a:off x="762000" y="355606"/>
            <a:ext cx="8943975" cy="1203313"/>
          </a:xfrm>
          <a:prstGeom prst="rect">
            <a:avLst/>
          </a:prstGeom>
        </p:spPr>
        <p:txBody>
          <a:bodyPr wrap="square" lIns="0" tIns="0" rIns="0" bIns="0" rtlCol="0" anchor="t">
            <a:spAutoFit/>
          </a:bodyPr>
          <a:lstStyle/>
          <a:p>
            <a:pPr algn="ctr">
              <a:lnSpc>
                <a:spcPts val="9800"/>
              </a:lnSpc>
            </a:pPr>
            <a:r>
              <a:rPr lang="en-US" sz="7000" dirty="0">
                <a:solidFill>
                  <a:srgbClr val="004AAD"/>
                </a:solidFill>
                <a:latin typeface="Canva Sans Bold"/>
                <a:ea typeface="Canva Sans Bold"/>
                <a:cs typeface="Canva Sans Bold"/>
                <a:sym typeface="Canva Sans Bold"/>
              </a:rPr>
              <a:t>Age Group Analysis</a:t>
            </a:r>
          </a:p>
        </p:txBody>
      </p:sp>
      <p:sp>
        <p:nvSpPr>
          <p:cNvPr id="7" name="TextBox 7"/>
          <p:cNvSpPr txBox="1"/>
          <p:nvPr/>
        </p:nvSpPr>
        <p:spPr>
          <a:xfrm>
            <a:off x="962025" y="1756674"/>
            <a:ext cx="16996200" cy="1362708"/>
          </a:xfrm>
          <a:prstGeom prst="rect">
            <a:avLst/>
          </a:prstGeom>
        </p:spPr>
        <p:txBody>
          <a:bodyPr lIns="0" tIns="0" rIns="0" bIns="0" rtlCol="0" anchor="t">
            <a:spAutoFit/>
          </a:bodyPr>
          <a:lstStyle/>
          <a:p>
            <a:pPr algn="l">
              <a:lnSpc>
                <a:spcPts val="3640"/>
              </a:lnSpc>
            </a:pPr>
            <a:r>
              <a:rPr lang="en-US" sz="2600">
                <a:solidFill>
                  <a:srgbClr val="000000"/>
                </a:solidFill>
                <a:latin typeface="Canva Sans Bold"/>
                <a:ea typeface="Canva Sans Bold"/>
                <a:cs typeface="Canva Sans Bold"/>
                <a:sym typeface="Canva Sans Bold"/>
              </a:rPr>
              <a:t>Unveil the power of demographics with a granular exploration of customer age groups. By understanding the preferences and behaviors of different age cohorts, Shield can tailor its offerings and marketing efforts to resonate more deeply with its diverse customer base.</a:t>
            </a:r>
          </a:p>
        </p:txBody>
      </p:sp>
      <p:sp>
        <p:nvSpPr>
          <p:cNvPr id="8" name="TextBox 8"/>
          <p:cNvSpPr txBox="1"/>
          <p:nvPr/>
        </p:nvSpPr>
        <p:spPr>
          <a:xfrm>
            <a:off x="10726871" y="3569993"/>
            <a:ext cx="7105283" cy="6743000"/>
          </a:xfrm>
          <a:prstGeom prst="rect">
            <a:avLst/>
          </a:prstGeom>
        </p:spPr>
        <p:txBody>
          <a:bodyPr lIns="0" tIns="0" rIns="0" bIns="0" rtlCol="0" anchor="t">
            <a:spAutoFit/>
          </a:bodyPr>
          <a:lstStyle/>
          <a:p>
            <a:pPr marL="456947" lvl="1" indent="-228474" algn="l">
              <a:lnSpc>
                <a:spcPts val="2963"/>
              </a:lnSpc>
              <a:buFont typeface="Arial"/>
              <a:buChar char="•"/>
            </a:pPr>
            <a:r>
              <a:rPr lang="en-US" sz="2116">
                <a:solidFill>
                  <a:srgbClr val="000000"/>
                </a:solidFill>
                <a:latin typeface="Canva Sans Bold"/>
                <a:ea typeface="Canva Sans Bold"/>
                <a:cs typeface="Canva Sans Bold"/>
                <a:sym typeface="Canva Sans Bold"/>
              </a:rPr>
              <a:t>11,209</a:t>
            </a:r>
            <a:r>
              <a:rPr lang="en-US" sz="2116">
                <a:solidFill>
                  <a:srgbClr val="000000"/>
                </a:solidFill>
                <a:latin typeface="Canva Sans"/>
                <a:ea typeface="Canva Sans"/>
                <a:cs typeface="Canva Sans"/>
                <a:sym typeface="Canva Sans"/>
              </a:rPr>
              <a:t> of the customers are aged around</a:t>
            </a:r>
            <a:r>
              <a:rPr lang="en-US" sz="2116">
                <a:solidFill>
                  <a:srgbClr val="000000"/>
                </a:solidFill>
                <a:latin typeface="Canva Sans Bold"/>
                <a:ea typeface="Canva Sans Bold"/>
                <a:cs typeface="Canva Sans Bold"/>
                <a:sym typeface="Canva Sans Bold"/>
              </a:rPr>
              <a:t> 31-40</a:t>
            </a:r>
            <a:r>
              <a:rPr lang="en-US" sz="2116">
                <a:solidFill>
                  <a:srgbClr val="000000"/>
                </a:solidFill>
                <a:latin typeface="Canva Sans"/>
                <a:ea typeface="Canva Sans"/>
                <a:cs typeface="Canva Sans"/>
                <a:sym typeface="Canva Sans"/>
              </a:rPr>
              <a:t>, while </a:t>
            </a:r>
            <a:r>
              <a:rPr lang="en-US" sz="2116">
                <a:solidFill>
                  <a:srgbClr val="000000"/>
                </a:solidFill>
                <a:latin typeface="Canva Sans Bold"/>
                <a:ea typeface="Canva Sans Bold"/>
                <a:cs typeface="Canva Sans Bold"/>
                <a:sym typeface="Canva Sans Bold"/>
              </a:rPr>
              <a:t>1,990</a:t>
            </a:r>
            <a:r>
              <a:rPr lang="en-US" sz="2116">
                <a:solidFill>
                  <a:srgbClr val="000000"/>
                </a:solidFill>
                <a:latin typeface="Canva Sans"/>
                <a:ea typeface="Canva Sans"/>
                <a:cs typeface="Canva Sans"/>
                <a:sym typeface="Canva Sans"/>
              </a:rPr>
              <a:t> of the customers are aged above </a:t>
            </a:r>
            <a:r>
              <a:rPr lang="en-US" sz="2116">
                <a:solidFill>
                  <a:srgbClr val="000000"/>
                </a:solidFill>
                <a:latin typeface="Canva Sans Bold"/>
                <a:ea typeface="Canva Sans Bold"/>
                <a:cs typeface="Canva Sans Bold"/>
                <a:sym typeface="Canva Sans Bold"/>
              </a:rPr>
              <a:t>65</a:t>
            </a:r>
            <a:r>
              <a:rPr lang="en-US" sz="2116">
                <a:solidFill>
                  <a:srgbClr val="000000"/>
                </a:solidFill>
                <a:latin typeface="Canva Sans"/>
                <a:ea typeface="Canva Sans"/>
                <a:cs typeface="Canva Sans"/>
                <a:sym typeface="Canva Sans"/>
              </a:rPr>
              <a:t>. </a:t>
            </a:r>
          </a:p>
          <a:p>
            <a:pPr algn="l">
              <a:lnSpc>
                <a:spcPts val="2963"/>
              </a:lnSpc>
            </a:pPr>
            <a:endParaRPr lang="en-US" sz="2116">
              <a:solidFill>
                <a:srgbClr val="000000"/>
              </a:solidFill>
              <a:latin typeface="Canva Sans"/>
              <a:ea typeface="Canva Sans"/>
              <a:cs typeface="Canva Sans"/>
              <a:sym typeface="Canva Sans"/>
            </a:endParaRPr>
          </a:p>
          <a:p>
            <a:pPr marL="456947" lvl="1" indent="-228474" algn="l">
              <a:lnSpc>
                <a:spcPts val="2963"/>
              </a:lnSpc>
              <a:buFont typeface="Arial"/>
              <a:buChar char="•"/>
            </a:pPr>
            <a:r>
              <a:rPr lang="en-US" sz="2116">
                <a:solidFill>
                  <a:srgbClr val="000000"/>
                </a:solidFill>
                <a:latin typeface="Canva Sans"/>
                <a:ea typeface="Canva Sans"/>
                <a:cs typeface="Canva Sans"/>
                <a:sym typeface="Canva Sans"/>
              </a:rPr>
              <a:t>The expected settlement rate for customers above </a:t>
            </a:r>
            <a:r>
              <a:rPr lang="en-US" sz="2116">
                <a:solidFill>
                  <a:srgbClr val="000000"/>
                </a:solidFill>
                <a:latin typeface="Canva Sans Bold"/>
                <a:ea typeface="Canva Sans Bold"/>
                <a:cs typeface="Canva Sans Bold"/>
                <a:sym typeface="Canva Sans Bold"/>
              </a:rPr>
              <a:t>65 </a:t>
            </a:r>
            <a:r>
              <a:rPr lang="en-US" sz="2116">
                <a:solidFill>
                  <a:srgbClr val="000000"/>
                </a:solidFill>
                <a:latin typeface="Canva Sans"/>
                <a:ea typeface="Canva Sans"/>
                <a:cs typeface="Canva Sans"/>
                <a:sym typeface="Canva Sans"/>
              </a:rPr>
              <a:t>is around </a:t>
            </a:r>
            <a:r>
              <a:rPr lang="en-US" sz="2116">
                <a:solidFill>
                  <a:srgbClr val="000000"/>
                </a:solidFill>
                <a:latin typeface="Canva Sans Bold"/>
                <a:ea typeface="Canva Sans Bold"/>
                <a:cs typeface="Canva Sans Bold"/>
                <a:sym typeface="Canva Sans Bold"/>
              </a:rPr>
              <a:t>74.33%</a:t>
            </a:r>
            <a:r>
              <a:rPr lang="en-US" sz="2116">
                <a:solidFill>
                  <a:srgbClr val="000000"/>
                </a:solidFill>
                <a:latin typeface="Canva Sans"/>
                <a:ea typeface="Canva Sans"/>
                <a:cs typeface="Canva Sans"/>
                <a:sym typeface="Canva Sans"/>
              </a:rPr>
              <a:t>, and for those aged </a:t>
            </a:r>
            <a:r>
              <a:rPr lang="en-US" sz="2116">
                <a:solidFill>
                  <a:srgbClr val="000000"/>
                </a:solidFill>
                <a:latin typeface="Canva Sans Bold"/>
                <a:ea typeface="Canva Sans Bold"/>
                <a:cs typeface="Canva Sans Bold"/>
                <a:sym typeface="Canva Sans Bold"/>
              </a:rPr>
              <a:t>50-65</a:t>
            </a:r>
            <a:r>
              <a:rPr lang="en-US" sz="2116">
                <a:solidFill>
                  <a:srgbClr val="000000"/>
                </a:solidFill>
                <a:latin typeface="Canva Sans"/>
                <a:ea typeface="Canva Sans"/>
                <a:cs typeface="Canva Sans"/>
                <a:sym typeface="Canva Sans"/>
              </a:rPr>
              <a:t>, it is </a:t>
            </a:r>
            <a:r>
              <a:rPr lang="en-US" sz="2116">
                <a:solidFill>
                  <a:srgbClr val="000000"/>
                </a:solidFill>
                <a:latin typeface="Canva Sans Bold"/>
                <a:ea typeface="Canva Sans Bold"/>
                <a:cs typeface="Canva Sans Bold"/>
                <a:sym typeface="Canva Sans Bold"/>
              </a:rPr>
              <a:t>65.35%</a:t>
            </a:r>
            <a:r>
              <a:rPr lang="en-US" sz="2116">
                <a:solidFill>
                  <a:srgbClr val="000000"/>
                </a:solidFill>
                <a:latin typeface="Canva Sans"/>
                <a:ea typeface="Canva Sans"/>
                <a:cs typeface="Canva Sans"/>
                <a:sym typeface="Canva Sans"/>
              </a:rPr>
              <a:t>. The lowest expected settlement rate is for the age group </a:t>
            </a:r>
            <a:r>
              <a:rPr lang="en-US" sz="2116">
                <a:solidFill>
                  <a:srgbClr val="000000"/>
                </a:solidFill>
                <a:latin typeface="Canva Sans Bold"/>
                <a:ea typeface="Canva Sans Bold"/>
                <a:cs typeface="Canva Sans Bold"/>
                <a:sym typeface="Canva Sans Bold"/>
              </a:rPr>
              <a:t>18-24</a:t>
            </a:r>
            <a:r>
              <a:rPr lang="en-US" sz="2116">
                <a:solidFill>
                  <a:srgbClr val="000000"/>
                </a:solidFill>
                <a:latin typeface="Canva Sans"/>
                <a:ea typeface="Canva Sans"/>
                <a:cs typeface="Canva Sans"/>
                <a:sym typeface="Canva Sans"/>
              </a:rPr>
              <a:t>, which is </a:t>
            </a:r>
            <a:r>
              <a:rPr lang="en-US" sz="2116">
                <a:solidFill>
                  <a:srgbClr val="000000"/>
                </a:solidFill>
                <a:latin typeface="Canva Sans Bold"/>
                <a:ea typeface="Canva Sans Bold"/>
                <a:cs typeface="Canva Sans Bold"/>
                <a:sym typeface="Canva Sans Bold"/>
              </a:rPr>
              <a:t>37.51%</a:t>
            </a:r>
            <a:r>
              <a:rPr lang="en-US" sz="2116">
                <a:solidFill>
                  <a:srgbClr val="000000"/>
                </a:solidFill>
                <a:latin typeface="Canva Sans"/>
                <a:ea typeface="Canva Sans"/>
                <a:cs typeface="Canva Sans"/>
                <a:sym typeface="Canva Sans"/>
              </a:rPr>
              <a:t>.</a:t>
            </a:r>
          </a:p>
          <a:p>
            <a:pPr algn="l">
              <a:lnSpc>
                <a:spcPts val="2963"/>
              </a:lnSpc>
            </a:pPr>
            <a:endParaRPr lang="en-US" sz="2116">
              <a:solidFill>
                <a:srgbClr val="000000"/>
              </a:solidFill>
              <a:latin typeface="Canva Sans"/>
              <a:ea typeface="Canva Sans"/>
              <a:cs typeface="Canva Sans"/>
              <a:sym typeface="Canva Sans"/>
            </a:endParaRPr>
          </a:p>
          <a:p>
            <a:pPr marL="456947" lvl="1" indent="-228474" algn="l">
              <a:lnSpc>
                <a:spcPts val="2963"/>
              </a:lnSpc>
              <a:buFont typeface="Arial"/>
              <a:buChar char="•"/>
            </a:pPr>
            <a:r>
              <a:rPr lang="en-US" sz="2116">
                <a:solidFill>
                  <a:srgbClr val="000000"/>
                </a:solidFill>
                <a:latin typeface="Canva Sans Bold"/>
                <a:ea typeface="Canva Sans Bold"/>
                <a:cs typeface="Canva Sans Bold"/>
                <a:sym typeface="Canva Sans Bold"/>
              </a:rPr>
              <a:t>POL4321HEL</a:t>
            </a:r>
            <a:r>
              <a:rPr lang="en-US" sz="2116">
                <a:solidFill>
                  <a:srgbClr val="000000"/>
                </a:solidFill>
                <a:latin typeface="Canva Sans"/>
                <a:ea typeface="Canva Sans"/>
                <a:cs typeface="Canva Sans"/>
                <a:sym typeface="Canva Sans"/>
              </a:rPr>
              <a:t> is favored by ages </a:t>
            </a:r>
            <a:r>
              <a:rPr lang="en-US" sz="2116">
                <a:solidFill>
                  <a:srgbClr val="000000"/>
                </a:solidFill>
                <a:latin typeface="Canva Sans Bold"/>
                <a:ea typeface="Canva Sans Bold"/>
                <a:cs typeface="Canva Sans Bold"/>
                <a:sym typeface="Canva Sans Bold"/>
              </a:rPr>
              <a:t>18-30</a:t>
            </a:r>
            <a:r>
              <a:rPr lang="en-US" sz="2116">
                <a:solidFill>
                  <a:srgbClr val="000000"/>
                </a:solidFill>
                <a:latin typeface="Canva Sans"/>
                <a:ea typeface="Canva Sans"/>
                <a:cs typeface="Canva Sans"/>
                <a:sym typeface="Canva Sans"/>
              </a:rPr>
              <a:t> and less by </a:t>
            </a:r>
            <a:r>
              <a:rPr lang="en-US" sz="2116">
                <a:solidFill>
                  <a:srgbClr val="000000"/>
                </a:solidFill>
                <a:latin typeface="Canva Sans Bold"/>
                <a:ea typeface="Canva Sans Bold"/>
                <a:cs typeface="Canva Sans Bold"/>
                <a:sym typeface="Canva Sans Bold"/>
              </a:rPr>
              <a:t>50+. POL2005HEL</a:t>
            </a:r>
            <a:r>
              <a:rPr lang="en-US" sz="2116">
                <a:solidFill>
                  <a:srgbClr val="000000"/>
                </a:solidFill>
                <a:latin typeface="Canva Sans"/>
                <a:ea typeface="Canva Sans"/>
                <a:cs typeface="Canva Sans"/>
                <a:sym typeface="Canva Sans"/>
              </a:rPr>
              <a:t> is preferred by </a:t>
            </a:r>
            <a:r>
              <a:rPr lang="en-US" sz="2116">
                <a:solidFill>
                  <a:srgbClr val="000000"/>
                </a:solidFill>
                <a:latin typeface="Canva Sans Bold"/>
                <a:ea typeface="Canva Sans Bold"/>
                <a:cs typeface="Canva Sans Bold"/>
                <a:sym typeface="Canva Sans Bold"/>
              </a:rPr>
              <a:t>50+</a:t>
            </a:r>
            <a:r>
              <a:rPr lang="en-US" sz="2116">
                <a:solidFill>
                  <a:srgbClr val="000000"/>
                </a:solidFill>
                <a:latin typeface="Canva Sans"/>
                <a:ea typeface="Canva Sans"/>
                <a:cs typeface="Canva Sans"/>
                <a:sym typeface="Canva Sans"/>
              </a:rPr>
              <a:t> and less by</a:t>
            </a:r>
            <a:r>
              <a:rPr lang="en-US" sz="2116">
                <a:solidFill>
                  <a:srgbClr val="000000"/>
                </a:solidFill>
                <a:latin typeface="Canva Sans Bold"/>
                <a:ea typeface="Canva Sans Bold"/>
                <a:cs typeface="Canva Sans Bold"/>
                <a:sym typeface="Canva Sans Bold"/>
              </a:rPr>
              <a:t> 18-30</a:t>
            </a:r>
            <a:r>
              <a:rPr lang="en-US" sz="2116">
                <a:solidFill>
                  <a:srgbClr val="000000"/>
                </a:solidFill>
                <a:latin typeface="Canva Sans"/>
                <a:ea typeface="Canva Sans"/>
                <a:cs typeface="Canva Sans"/>
                <a:sym typeface="Canva Sans"/>
              </a:rPr>
              <a:t>, generating </a:t>
            </a:r>
            <a:r>
              <a:rPr lang="en-US" sz="2116">
                <a:solidFill>
                  <a:srgbClr val="000000"/>
                </a:solidFill>
                <a:latin typeface="Canva Sans Bold"/>
                <a:ea typeface="Canva Sans Bold"/>
                <a:cs typeface="Canva Sans Bold"/>
                <a:sym typeface="Canva Sans Bold"/>
              </a:rPr>
              <a:t>110M</a:t>
            </a:r>
            <a:r>
              <a:rPr lang="en-US" sz="2116">
                <a:solidFill>
                  <a:srgbClr val="000000"/>
                </a:solidFill>
                <a:latin typeface="Canva Sans"/>
                <a:ea typeface="Canva Sans"/>
                <a:cs typeface="Canva Sans"/>
                <a:sym typeface="Canva Sans"/>
              </a:rPr>
              <a:t> from those over </a:t>
            </a:r>
            <a:r>
              <a:rPr lang="en-US" sz="2116">
                <a:solidFill>
                  <a:srgbClr val="000000"/>
                </a:solidFill>
                <a:latin typeface="Canva Sans Bold"/>
                <a:ea typeface="Canva Sans Bold"/>
                <a:cs typeface="Canva Sans Bold"/>
                <a:sym typeface="Canva Sans Bold"/>
              </a:rPr>
              <a:t>65</a:t>
            </a:r>
            <a:r>
              <a:rPr lang="en-US" sz="2116">
                <a:solidFill>
                  <a:srgbClr val="000000"/>
                </a:solidFill>
                <a:latin typeface="Canva Sans"/>
                <a:ea typeface="Canva Sans"/>
                <a:cs typeface="Canva Sans"/>
                <a:sym typeface="Canva Sans"/>
              </a:rPr>
              <a:t>. </a:t>
            </a:r>
            <a:r>
              <a:rPr lang="en-US" sz="2116">
                <a:solidFill>
                  <a:srgbClr val="000000"/>
                </a:solidFill>
                <a:latin typeface="Canva Sans Bold"/>
                <a:ea typeface="Canva Sans Bold"/>
                <a:cs typeface="Canva Sans Bold"/>
                <a:sym typeface="Canva Sans Bold"/>
              </a:rPr>
              <a:t>POL4321HEL, POL3309HEL</a:t>
            </a:r>
            <a:r>
              <a:rPr lang="en-US" sz="2116">
                <a:solidFill>
                  <a:srgbClr val="000000"/>
                </a:solidFill>
                <a:latin typeface="Canva Sans"/>
                <a:ea typeface="Canva Sans"/>
                <a:cs typeface="Canva Sans"/>
                <a:sym typeface="Canva Sans"/>
              </a:rPr>
              <a:t>, and </a:t>
            </a:r>
            <a:r>
              <a:rPr lang="en-US" sz="2116">
                <a:solidFill>
                  <a:srgbClr val="000000"/>
                </a:solidFill>
                <a:latin typeface="Canva Sans Bold"/>
                <a:ea typeface="Canva Sans Bold"/>
                <a:cs typeface="Canva Sans Bold"/>
                <a:sym typeface="Canva Sans Bold"/>
              </a:rPr>
              <a:t>POL4331HEL</a:t>
            </a:r>
            <a:r>
              <a:rPr lang="en-US" sz="2116">
                <a:solidFill>
                  <a:srgbClr val="000000"/>
                </a:solidFill>
                <a:latin typeface="Canva Sans"/>
                <a:ea typeface="Canva Sans"/>
                <a:cs typeface="Canva Sans"/>
                <a:sym typeface="Canva Sans"/>
              </a:rPr>
              <a:t> earn little from </a:t>
            </a:r>
            <a:r>
              <a:rPr lang="en-US" sz="2116">
                <a:solidFill>
                  <a:srgbClr val="000000"/>
                </a:solidFill>
                <a:latin typeface="Canva Sans Bold"/>
                <a:ea typeface="Canva Sans Bold"/>
                <a:cs typeface="Canva Sans Bold"/>
                <a:sym typeface="Canva Sans Bold"/>
              </a:rPr>
              <a:t>65+</a:t>
            </a:r>
            <a:r>
              <a:rPr lang="en-US" sz="2116">
                <a:solidFill>
                  <a:srgbClr val="000000"/>
                </a:solidFill>
                <a:latin typeface="Canva Sans"/>
                <a:ea typeface="Canva Sans"/>
                <a:cs typeface="Canva Sans"/>
                <a:sym typeface="Canva Sans"/>
              </a:rPr>
              <a:t>.</a:t>
            </a:r>
          </a:p>
          <a:p>
            <a:pPr algn="l">
              <a:lnSpc>
                <a:spcPts val="2963"/>
              </a:lnSpc>
            </a:pPr>
            <a:endParaRPr lang="en-US" sz="2116">
              <a:solidFill>
                <a:srgbClr val="000000"/>
              </a:solidFill>
              <a:latin typeface="Canva Sans"/>
              <a:ea typeface="Canva Sans"/>
              <a:cs typeface="Canva Sans"/>
              <a:sym typeface="Canva Sans"/>
            </a:endParaRPr>
          </a:p>
          <a:p>
            <a:pPr marL="456947" lvl="1" indent="-228474" algn="l">
              <a:lnSpc>
                <a:spcPts val="2963"/>
              </a:lnSpc>
              <a:buFont typeface="Arial"/>
              <a:buChar char="•"/>
            </a:pPr>
            <a:r>
              <a:rPr lang="en-US" sz="2116">
                <a:solidFill>
                  <a:srgbClr val="000000"/>
                </a:solidFill>
                <a:latin typeface="Canva Sans Bold"/>
                <a:ea typeface="Canva Sans Bold"/>
                <a:cs typeface="Canva Sans Bold"/>
                <a:sym typeface="Canva Sans Bold"/>
              </a:rPr>
              <a:t>Offline agents</a:t>
            </a:r>
            <a:r>
              <a:rPr lang="en-US" sz="2116">
                <a:solidFill>
                  <a:srgbClr val="000000"/>
                </a:solidFill>
                <a:latin typeface="Canva Sans"/>
                <a:ea typeface="Canva Sans"/>
                <a:cs typeface="Canva Sans"/>
                <a:sym typeface="Canva Sans"/>
              </a:rPr>
              <a:t> attracting highest customer across all age groups. </a:t>
            </a:r>
          </a:p>
          <a:p>
            <a:pPr algn="l">
              <a:lnSpc>
                <a:spcPts val="3103"/>
              </a:lnSpc>
            </a:pPr>
            <a:endParaRPr lang="en-US" sz="2116">
              <a:solidFill>
                <a:srgbClr val="000000"/>
              </a:solidFill>
              <a:latin typeface="Canva Sans"/>
              <a:ea typeface="Canva Sans"/>
              <a:cs typeface="Canva Sans"/>
              <a:sym typeface="Canva Sans"/>
            </a:endParaRPr>
          </a:p>
          <a:p>
            <a:pPr algn="ctr">
              <a:lnSpc>
                <a:spcPts val="3414"/>
              </a:lnSpc>
            </a:pPr>
            <a:endParaRPr lang="en-US" sz="2116">
              <a:solidFill>
                <a:srgbClr val="000000"/>
              </a:solidFill>
              <a:latin typeface="Canva Sans"/>
              <a:ea typeface="Canva Sans"/>
              <a:cs typeface="Canva Sans"/>
              <a:sym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839</Words>
  <Application>Microsoft Office PowerPoint</Application>
  <PresentationFormat>Custom</PresentationFormat>
  <Paragraphs>68</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Canva Sans</vt:lpstr>
      <vt:lpstr>Montserrat Classic Bold</vt:lpstr>
      <vt:lpstr>Amaranth Bold</vt:lpstr>
      <vt:lpstr>Roboto Bold</vt:lpstr>
      <vt:lpstr>Calibri</vt:lpstr>
      <vt:lpstr>Rosario Bold</vt:lpstr>
      <vt:lpstr>Canva Sans Bold</vt:lpstr>
      <vt:lpstr>Arial</vt:lpstr>
      <vt:lpstr>Hammersmith One</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cp:lastModifiedBy>Debarati Karmakar</cp:lastModifiedBy>
  <cp:revision>1</cp:revision>
  <dcterms:created xsi:type="dcterms:W3CDTF">2006-08-16T00:00:00Z</dcterms:created>
  <dcterms:modified xsi:type="dcterms:W3CDTF">2024-07-12T07:04:18Z</dcterms:modified>
  <dc:identifier>DAGKkQS0CdE</dc:identifier>
</cp:coreProperties>
</file>